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63E7D-E8DD-4B64-B6F3-7C623E1FA9E7}" type="datetimeFigureOut">
              <a:rPr lang="hu-HU" smtClean="0"/>
              <a:t>2019.06.18.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396BE-A7A7-4EBA-BE73-2C4A3C0DA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31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b="1" dirty="0" smtClean="0"/>
              <a:t>Példák a célkitűzésekre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hu-HU" dirty="0" smtClean="0"/>
              <a:t>A tanóra végére tudni fogja a következőket: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hu-HU" dirty="0" smtClean="0"/>
              <a:t>Fájlokat menteni a csapat webkiszolgálójára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hu-HU" dirty="0" smtClean="0"/>
              <a:t>Fájlokat áthelyezni a csapat webkiszolgálóján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hu-HU" dirty="0" smtClean="0"/>
              <a:t>Fájlokat megosztani a csapat webkiszolgálóján</a:t>
            </a:r>
          </a:p>
          <a:p>
            <a:pPr rtl="0"/>
            <a:endParaRPr lang="hu-HU" dirty="0" smtClean="0"/>
          </a:p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CF2FD335-6D8E-486A-8F5F-DFC7325903FF}" type="slidenum">
              <a:rPr lang="hu-HU" smtClean="0">
                <a:solidFill>
                  <a:prstClr val="black"/>
                </a:solidFill>
              </a:rPr>
              <a:pPr/>
              <a:t>3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7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200" dirty="0" smtClean="0"/>
              <a:t>Béregyenlőtlenség, dolgozói szegénység, létminimum Magyarországon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61" y="146068"/>
            <a:ext cx="28194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7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Létminimum alatt élők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Előzetes adatközlés miatt nem tudjuk még azok arányát, akik létminimum alatt éltek 2018-ban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2017-ben 30%-a élt olyan háztartásban, ahol a jövedelem nem éri el a létminimumot;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Becslésünk alapján csökkent 2018-ban a számuk, mivel ahogy tavalyi évben is jeleztük a minimálbér és a garantált bérminimum emelése éppen ennek a rétegnek kedvez.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76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FIGYELMÜKET!</a:t>
            </a:r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14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tudunk a magyar béregyenlőtlenségről?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u-HU" dirty="0" smtClean="0"/>
              <a:t>Hivatalosan csak 5 éves mediánbér adatot ismerünk az állam által;</a:t>
            </a:r>
          </a:p>
          <a:p>
            <a:pPr marL="457200" indent="-457200">
              <a:buAutoNum type="arabicPeriod"/>
            </a:pPr>
            <a:r>
              <a:rPr lang="hu-HU" dirty="0" smtClean="0"/>
              <a:t>Erős az az érzés a dolgozókban,hogy az átlagbér és a „valós átlagbér” (mediánbér) között óriási a szakadék;</a:t>
            </a:r>
          </a:p>
          <a:p>
            <a:pPr marL="457200" indent="-457200">
              <a:buAutoNum type="arabicPeriod"/>
            </a:pPr>
            <a:r>
              <a:rPr lang="hu-HU" dirty="0" smtClean="0"/>
              <a:t>Ha valóban nagy a távolság a mediánbér és az átlagbér között, annak meg kell jelennie béregyenlőtlenségben is a társadalmi szűk felső réteg és a többség között</a:t>
            </a:r>
          </a:p>
        </p:txBody>
      </p:sp>
    </p:spTree>
    <p:extLst>
      <p:ext uri="{BB962C8B-B14F-4D97-AF65-F5344CB8AC3E}">
        <p14:creationId xmlns:p14="http://schemas.microsoft.com/office/powerpoint/2010/main" val="42388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1345"/>
          </a:xfrm>
        </p:spPr>
        <p:txBody>
          <a:bodyPr rtlCol="0"/>
          <a:lstStyle/>
          <a:p>
            <a:pPr rtl="0"/>
            <a:r>
              <a:rPr lang="hu-HU" dirty="0" smtClean="0"/>
              <a:t>MEDIÁNBÉR!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54049" y="2089755"/>
            <a:ext cx="6113725" cy="4262531"/>
          </a:xfrm>
        </p:spPr>
        <p:txBody>
          <a:bodyPr rtlCol="0"/>
          <a:lstStyle/>
          <a:p>
            <a:pPr rtl="0"/>
            <a:r>
              <a:rPr lang="hu-HU" dirty="0" smtClean="0"/>
              <a:t>Nemzetközi környezetet nézve az utolsó adatunk 2014-es, amit az </a:t>
            </a:r>
            <a:r>
              <a:rPr lang="hu-HU" dirty="0" err="1" smtClean="0"/>
              <a:t>Eurostat</a:t>
            </a:r>
            <a:r>
              <a:rPr lang="hu-HU" dirty="0" smtClean="0"/>
              <a:t> </a:t>
            </a:r>
            <a:r>
              <a:rPr lang="hu-HU" dirty="0" smtClean="0"/>
              <a:t>közölt. </a:t>
            </a:r>
            <a:r>
              <a:rPr lang="hu-HU" dirty="0" smtClean="0"/>
              <a:t>Ez alapján:</a:t>
            </a:r>
          </a:p>
          <a:p>
            <a:pPr rtl="0"/>
            <a:endParaRPr lang="hu-HU" dirty="0" smtClean="0"/>
          </a:p>
          <a:p>
            <a:pPr marL="109728" indent="0" rtl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26727"/>
              </p:ext>
            </p:extLst>
          </p:nvPr>
        </p:nvGraphicFramePr>
        <p:xfrm>
          <a:off x="7412019" y="2237486"/>
          <a:ext cx="4338376" cy="4114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9188"/>
                <a:gridCol w="2169188"/>
              </a:tblGrid>
              <a:tr h="829876"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Medián</a:t>
                      </a:r>
                      <a:r>
                        <a:rPr lang="hu-HU" baseline="0" dirty="0" smtClean="0"/>
                        <a:t> bér mértéke az átlagbérhez képest</a:t>
                      </a:r>
                      <a:endParaRPr lang="hu-HU" dirty="0"/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hu-HU" dirty="0" smtClean="0"/>
                        <a:t>EU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84%</a:t>
                      </a:r>
                      <a:endParaRPr lang="hu-HU" dirty="0"/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hu-HU" dirty="0" smtClean="0"/>
                        <a:t>Csehország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85%</a:t>
                      </a:r>
                      <a:endParaRPr lang="hu-HU" dirty="0"/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hu-HU" dirty="0" smtClean="0"/>
                        <a:t>Németország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89%</a:t>
                      </a:r>
                      <a:endParaRPr lang="hu-HU" dirty="0"/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hu-HU" dirty="0" smtClean="0"/>
                        <a:t>Magyarország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76%</a:t>
                      </a:r>
                      <a:endParaRPr lang="hu-HU" dirty="0"/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hu-HU" dirty="0" smtClean="0"/>
                        <a:t>Ausztria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89%</a:t>
                      </a:r>
                      <a:endParaRPr lang="hu-HU" dirty="0"/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hu-HU" dirty="0" smtClean="0"/>
                        <a:t>Lengyelország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80%</a:t>
                      </a:r>
                      <a:endParaRPr lang="hu-HU" dirty="0"/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hu-HU" dirty="0" smtClean="0"/>
                        <a:t>Szlovákia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83%</a:t>
                      </a:r>
                      <a:endParaRPr lang="hu-HU" dirty="0"/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hu-HU" dirty="0" smtClean="0"/>
                        <a:t>Északi országok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90-98%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03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Adóbevallás alapján számított munkajövedelmek – 2017.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918008"/>
              </p:ext>
            </p:extLst>
          </p:nvPr>
        </p:nvGraphicFramePr>
        <p:xfrm>
          <a:off x="1409252" y="2312894"/>
          <a:ext cx="8347934" cy="3797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9218"/>
                <a:gridCol w="1669218"/>
                <a:gridCol w="1669218"/>
                <a:gridCol w="1670140"/>
                <a:gridCol w="1670140"/>
              </a:tblGrid>
              <a:tr h="2379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kategória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munkaviszonyból származó bérjövedelmesek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minimálbér feletti munkaviszonyból származó bérjövedelmesek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munkaviszonyból és egyéb munkából származó bérjövedelmesek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teljes munkaidőben dolgozók  nemzetgazdasági átlaga 2017.évben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mediánbér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2.042.512 Ft (170.209 Ft/hó)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2.850.102 Ft (237.509 Ft/hó)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2.058.001 Ft (171.500 Ft/hó)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2.637.511 Ft (219.792 Ft/hó)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8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átlagbér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2.699.961 Ft (224.997 Ft/hó)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3.723.047 Ft (310.254 Ft/hó)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2.744.002 Ft (228.669 Ft/hó)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3.564.204 Ft (297.017 Ft/hó)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7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Béregyenlőtlenség megjelenése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127" y="2114821"/>
            <a:ext cx="7990248" cy="4608709"/>
          </a:xfrm>
        </p:spPr>
      </p:pic>
    </p:spTree>
    <p:extLst>
      <p:ext uri="{BB962C8B-B14F-4D97-AF65-F5344CB8AC3E}">
        <p14:creationId xmlns:p14="http://schemas.microsoft.com/office/powerpoint/2010/main" val="20037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LÉTMINIMUM és TÁRSADALMI MINIMUM 2018.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Létminimumot 1991 óta számítják:</a:t>
            </a:r>
          </a:p>
          <a:p>
            <a:pPr lvl="1"/>
            <a:r>
              <a:rPr lang="hu-HU" dirty="0" smtClean="0"/>
              <a:t>1991-2015 	KSH</a:t>
            </a:r>
          </a:p>
          <a:p>
            <a:pPr lvl="1"/>
            <a:r>
              <a:rPr lang="hu-HU" dirty="0" smtClean="0"/>
              <a:t>2016-	</a:t>
            </a:r>
            <a:r>
              <a:rPr lang="hu-HU" dirty="0"/>
              <a:t>	</a:t>
            </a:r>
            <a:r>
              <a:rPr lang="hu-HU" dirty="0" smtClean="0"/>
              <a:t>Policy Agenda (Magyar Szakszervezeti Szövetség és 				Friedrich Ebert </a:t>
            </a:r>
            <a:r>
              <a:rPr lang="hu-HU" dirty="0" err="1" smtClean="0"/>
              <a:t>Stiftung</a:t>
            </a:r>
            <a:r>
              <a:rPr lang="hu-HU" dirty="0" smtClean="0"/>
              <a:t> közös programja keretében)</a:t>
            </a:r>
            <a:endParaRPr lang="hu-HU" dirty="0"/>
          </a:p>
          <a:p>
            <a:pPr lvl="1"/>
            <a:endParaRPr lang="hu-HU" dirty="0" smtClean="0"/>
          </a:p>
          <a:p>
            <a:r>
              <a:rPr lang="hu-HU" dirty="0" smtClean="0"/>
              <a:t>2018. évről előzetes adat közlés, mivel nem áll rendelkezésre a háztartási statisztikai adatfelvétel (KSH belső döntése alapján)	</a:t>
            </a:r>
          </a:p>
        </p:txBody>
      </p:sp>
    </p:spTree>
    <p:extLst>
      <p:ext uri="{BB962C8B-B14F-4D97-AF65-F5344CB8AC3E}">
        <p14:creationId xmlns:p14="http://schemas.microsoft.com/office/powerpoint/2010/main" val="54598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Létminimum 2018. előzetes 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Egyfős aktív korú háztartás esetében: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90.450 forintról 94.820 forintra nőtt</a:t>
            </a:r>
          </a:p>
          <a:p>
            <a:pPr marL="0" indent="0">
              <a:buNone/>
            </a:pPr>
            <a:r>
              <a:rPr lang="hu-HU" dirty="0" smtClean="0"/>
              <a:t>2 felnőtt és 2 gyermek esetében: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262.305 forintról 274.978 forintra nőtt</a:t>
            </a:r>
          </a:p>
          <a:p>
            <a:pPr marL="0" indent="0">
              <a:buNone/>
            </a:pPr>
            <a:r>
              <a:rPr lang="hu-HU" dirty="0" smtClean="0"/>
              <a:t>Egytagú nyugdíjas korú háztartása esetében: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81.405 forintról 85.338 forintra nőtt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2018-ban a nettó minimálbér a várakozásokkal ellentétben nem érte el a létminimum összegét!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50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Társadalmi minimum 2018. előzetes 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Mit jelenet a társadalmi minimum?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szerény fogyasztási szintet jelent,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alapvető szükségletek kielégítésén felül, racionális gazdálkodás mellett olyan javak és szolgáltatások fogyasztására nyújt lehetőséget, amelyek a gazdasági, társadalmi, kulturális fejlettség adott szintjén már tömegigénnyé váltak. </a:t>
            </a:r>
            <a:endParaRPr lang="hu-HU" dirty="0" smtClean="0"/>
          </a:p>
          <a:p>
            <a:r>
              <a:rPr lang="hu-HU" dirty="0" smtClean="0"/>
              <a:t>némi </a:t>
            </a:r>
            <a:r>
              <a:rPr lang="hu-HU" dirty="0"/>
              <a:t>átcsoportosítási, tartalék lehetőséget is ad rendkívüli esetekre.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69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Társadalmi minimum 2018. előzetes 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Egyfős </a:t>
            </a:r>
            <a:r>
              <a:rPr lang="hu-HU" dirty="0"/>
              <a:t>aktív korú háztartás esetében: 	</a:t>
            </a:r>
            <a:r>
              <a:rPr lang="hu-HU" dirty="0" smtClean="0"/>
              <a:t>121.350 forint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2 felnőtt és 2 gyermek esetében</a:t>
            </a:r>
            <a:r>
              <a:rPr lang="hu-HU" dirty="0" smtClean="0"/>
              <a:t>: 	351.915 forint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068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117</TotalTime>
  <Words>387</Words>
  <Application>Microsoft Office PowerPoint</Application>
  <PresentationFormat>Szélesvásznú</PresentationFormat>
  <Paragraphs>83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Berlin</vt:lpstr>
      <vt:lpstr>Béregyenlőtlenség, dolgozói szegénység, létminimum Magyarországon</vt:lpstr>
      <vt:lpstr>Mit tudunk a magyar béregyenlőtlenségről?</vt:lpstr>
      <vt:lpstr>MEDIÁNBÉR!</vt:lpstr>
      <vt:lpstr>Adóbevallás alapján számított munkajövedelmek – 2017.</vt:lpstr>
      <vt:lpstr>Béregyenlőtlenség megjelenése</vt:lpstr>
      <vt:lpstr>LÉTMINIMUM és TÁRSADALMI MINIMUM 2018.</vt:lpstr>
      <vt:lpstr>Létminimum 2018. előzetes adat</vt:lpstr>
      <vt:lpstr>Társadalmi minimum 2018. előzetes adat</vt:lpstr>
      <vt:lpstr>Társadalmi minimum 2018. előzetes adat</vt:lpstr>
      <vt:lpstr>Létminimum alatt élők</vt:lpstr>
      <vt:lpstr>KÖSZÖNÖM A FIGYELMÜKET!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Béregyenlőtlenség, dolgozói szegénység, létminimum Magyarországon</dc:title>
  <dc:creator>Ambrus Kiss</dc:creator>
  <cp:lastModifiedBy>Ambrus Kiss</cp:lastModifiedBy>
  <cp:revision>5</cp:revision>
  <dcterms:created xsi:type="dcterms:W3CDTF">2019-06-18T10:22:34Z</dcterms:created>
  <dcterms:modified xsi:type="dcterms:W3CDTF">2019-06-18T12:19:46Z</dcterms:modified>
</cp:coreProperties>
</file>