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9"/>
  </p:notesMasterIdLst>
  <p:sldIdLst>
    <p:sldId id="257" r:id="rId2"/>
    <p:sldId id="364" r:id="rId3"/>
    <p:sldId id="409" r:id="rId4"/>
    <p:sldId id="365" r:id="rId5"/>
    <p:sldId id="355" r:id="rId6"/>
    <p:sldId id="408" r:id="rId7"/>
    <p:sldId id="407" r:id="rId8"/>
    <p:sldId id="374" r:id="rId9"/>
    <p:sldId id="375" r:id="rId10"/>
    <p:sldId id="368" r:id="rId11"/>
    <p:sldId id="342" r:id="rId12"/>
    <p:sldId id="343" r:id="rId13"/>
    <p:sldId id="388" r:id="rId14"/>
    <p:sldId id="344" r:id="rId15"/>
    <p:sldId id="345" r:id="rId16"/>
    <p:sldId id="346" r:id="rId17"/>
    <p:sldId id="406" r:id="rId18"/>
    <p:sldId id="395" r:id="rId19"/>
    <p:sldId id="350" r:id="rId20"/>
    <p:sldId id="351" r:id="rId21"/>
    <p:sldId id="306" r:id="rId22"/>
    <p:sldId id="372" r:id="rId23"/>
    <p:sldId id="386" r:id="rId24"/>
    <p:sldId id="315" r:id="rId25"/>
    <p:sldId id="316" r:id="rId26"/>
    <p:sldId id="373" r:id="rId27"/>
    <p:sldId id="40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CBAB2D-A031-4FD3-82EF-6FC7A9230231}" type="doc">
      <dgm:prSet loTypeId="urn:microsoft.com/office/officeart/2016/7/layout/BasicProcessNew" loCatId="process" qsTypeId="urn:microsoft.com/office/officeart/2005/8/quickstyle/simple2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6E1448A5-F377-4EF8-9656-1D35DA8DE37E}">
      <dgm:prSet/>
      <dgm:spPr/>
      <dgm:t>
        <a:bodyPr/>
        <a:lstStyle/>
        <a:p>
          <a:r>
            <a:rPr lang="hu-HU"/>
            <a:t>A felek megtették végleges perfelvételi nyilatkozataikat, de legalábbis erre a lehetőségük megvolt és a perfelvételi tárgyalás elhalasztásának a feltételei nem állnak fenn</a:t>
          </a:r>
          <a:endParaRPr lang="en-US"/>
        </a:p>
      </dgm:t>
    </dgm:pt>
    <dgm:pt modelId="{BB16851D-19B1-49C5-9F5A-F9547179D5C6}" type="parTrans" cxnId="{77C8A108-0DFA-4201-9D8D-5DD47D53EDE9}">
      <dgm:prSet/>
      <dgm:spPr/>
      <dgm:t>
        <a:bodyPr/>
        <a:lstStyle/>
        <a:p>
          <a:endParaRPr lang="en-US"/>
        </a:p>
      </dgm:t>
    </dgm:pt>
    <dgm:pt modelId="{BC3943C0-3029-4E90-8227-3E02708F7D05}" type="sibTrans" cxnId="{77C8A108-0DFA-4201-9D8D-5DD47D53EDE9}">
      <dgm:prSet/>
      <dgm:spPr/>
      <dgm:t>
        <a:bodyPr/>
        <a:lstStyle/>
        <a:p>
          <a:endParaRPr lang="en-US"/>
        </a:p>
      </dgm:t>
    </dgm:pt>
    <dgm:pt modelId="{AE75DB88-403D-4668-859B-167E23B9F97B}">
      <dgm:prSet/>
      <dgm:spPr/>
      <dgm:t>
        <a:bodyPr/>
        <a:lstStyle/>
        <a:p>
          <a:r>
            <a:rPr lang="hu-HU"/>
            <a:t>A perfelvétel lezárása előtt a bíróság a feleket erre figyelmezteti és lehetőséget biztosít további nyilatkozataik megtételére</a:t>
          </a:r>
          <a:endParaRPr lang="en-US"/>
        </a:p>
      </dgm:t>
    </dgm:pt>
    <dgm:pt modelId="{C91CD28E-54AD-481E-A7A6-98C55C5E2103}" type="parTrans" cxnId="{B99B0562-165A-4219-BB3A-AB7E83C31D90}">
      <dgm:prSet/>
      <dgm:spPr/>
      <dgm:t>
        <a:bodyPr/>
        <a:lstStyle/>
        <a:p>
          <a:endParaRPr lang="en-US"/>
        </a:p>
      </dgm:t>
    </dgm:pt>
    <dgm:pt modelId="{945256B6-18FD-49F2-A8F9-D03B814A2E01}" type="sibTrans" cxnId="{B99B0562-165A-4219-BB3A-AB7E83C31D90}">
      <dgm:prSet/>
      <dgm:spPr/>
      <dgm:t>
        <a:bodyPr/>
        <a:lstStyle/>
        <a:p>
          <a:endParaRPr lang="en-US"/>
        </a:p>
      </dgm:t>
    </dgm:pt>
    <dgm:pt modelId="{576E0AEF-4E94-42BC-A643-E467F9A1A950}">
      <dgm:prSet/>
      <dgm:spPr/>
      <dgm:t>
        <a:bodyPr/>
        <a:lstStyle/>
        <a:p>
          <a:r>
            <a:rPr lang="hu-HU"/>
            <a:t>A perfelvételt lezáró végzés a perállítási és bizonyítási szakasza, azaz a perfelvételi és az érdemi tárgyalás közötti választóvonal</a:t>
          </a:r>
          <a:endParaRPr lang="en-US"/>
        </a:p>
      </dgm:t>
    </dgm:pt>
    <dgm:pt modelId="{9E4F4951-7462-4CA0-A48F-98073D9086CF}" type="parTrans" cxnId="{6C4CE488-0C5D-47AC-B232-1761A0AAFDC4}">
      <dgm:prSet/>
      <dgm:spPr/>
      <dgm:t>
        <a:bodyPr/>
        <a:lstStyle/>
        <a:p>
          <a:endParaRPr lang="en-US"/>
        </a:p>
      </dgm:t>
    </dgm:pt>
    <dgm:pt modelId="{B24A552B-40C7-41B4-8D05-D33D914966A7}" type="sibTrans" cxnId="{6C4CE488-0C5D-47AC-B232-1761A0AAFDC4}">
      <dgm:prSet/>
      <dgm:spPr/>
      <dgm:t>
        <a:bodyPr/>
        <a:lstStyle/>
        <a:p>
          <a:endParaRPr lang="en-US"/>
        </a:p>
      </dgm:t>
    </dgm:pt>
    <dgm:pt modelId="{BD83DF59-9CA8-4F8A-8113-F55190371996}">
      <dgm:prSet/>
      <dgm:spPr/>
      <dgm:t>
        <a:bodyPr/>
        <a:lstStyle/>
        <a:p>
          <a:r>
            <a:rPr lang="hu-HU" dirty="0"/>
            <a:t>Lezárásával a bíróság azt a tényt konstatálja, hogy a per megalapított és a következő tárgyaláson már érdemben foglalkozik a perben érvényesített igénnyel (jogvita ténybeli és jogi keretei rögzülnek)</a:t>
          </a:r>
          <a:endParaRPr lang="en-US" dirty="0"/>
        </a:p>
      </dgm:t>
    </dgm:pt>
    <dgm:pt modelId="{7F843CBF-28DE-4C53-80CE-6A5B66E77197}" type="parTrans" cxnId="{84C6AE2B-452A-4DD3-82C0-FB3ED4E15F5A}">
      <dgm:prSet/>
      <dgm:spPr/>
      <dgm:t>
        <a:bodyPr/>
        <a:lstStyle/>
        <a:p>
          <a:endParaRPr lang="en-US"/>
        </a:p>
      </dgm:t>
    </dgm:pt>
    <dgm:pt modelId="{A252DA05-A754-4B4F-996C-34CA8A06E5C6}" type="sibTrans" cxnId="{84C6AE2B-452A-4DD3-82C0-FB3ED4E15F5A}">
      <dgm:prSet/>
      <dgm:spPr/>
      <dgm:t>
        <a:bodyPr/>
        <a:lstStyle/>
        <a:p>
          <a:endParaRPr lang="en-US"/>
        </a:p>
      </dgm:t>
    </dgm:pt>
    <dgm:pt modelId="{97F433CC-D39D-4D29-8997-769337491149}">
      <dgm:prSet/>
      <dgm:spPr/>
      <dgm:t>
        <a:bodyPr/>
        <a:lstStyle/>
        <a:p>
          <a:r>
            <a:rPr lang="hu-HU"/>
            <a:t>Nem fellebbezhető, pervezető végzés, kihirdetést követően nem változtatható meg</a:t>
          </a:r>
          <a:endParaRPr lang="en-US"/>
        </a:p>
      </dgm:t>
    </dgm:pt>
    <dgm:pt modelId="{5EACF13E-B1A2-4574-B97F-1D7521B92151}" type="parTrans" cxnId="{6868CEE8-06B3-4E04-B963-B102DDF53A5D}">
      <dgm:prSet/>
      <dgm:spPr/>
      <dgm:t>
        <a:bodyPr/>
        <a:lstStyle/>
        <a:p>
          <a:endParaRPr lang="en-US"/>
        </a:p>
      </dgm:t>
    </dgm:pt>
    <dgm:pt modelId="{89029634-9877-466C-BC6F-76F154288DA5}" type="sibTrans" cxnId="{6868CEE8-06B3-4E04-B963-B102DDF53A5D}">
      <dgm:prSet/>
      <dgm:spPr/>
      <dgm:t>
        <a:bodyPr/>
        <a:lstStyle/>
        <a:p>
          <a:endParaRPr lang="en-US"/>
        </a:p>
      </dgm:t>
    </dgm:pt>
    <dgm:pt modelId="{FB28C753-A677-409A-990D-E576F1F40639}" type="pres">
      <dgm:prSet presAssocID="{B6CBAB2D-A031-4FD3-82EF-6FC7A9230231}" presName="Name0" presStyleCnt="0">
        <dgm:presLayoutVars>
          <dgm:dir/>
          <dgm:resizeHandles val="exact"/>
        </dgm:presLayoutVars>
      </dgm:prSet>
      <dgm:spPr/>
    </dgm:pt>
    <dgm:pt modelId="{E29C526C-A589-4186-9516-9B83B4DB1950}" type="pres">
      <dgm:prSet presAssocID="{6E1448A5-F377-4EF8-9656-1D35DA8DE37E}" presName="node" presStyleLbl="node1" presStyleIdx="0" presStyleCnt="9">
        <dgm:presLayoutVars>
          <dgm:bulletEnabled val="1"/>
        </dgm:presLayoutVars>
      </dgm:prSet>
      <dgm:spPr/>
    </dgm:pt>
    <dgm:pt modelId="{CEF2596C-B55D-40B7-A4B6-2127387BD260}" type="pres">
      <dgm:prSet presAssocID="{BC3943C0-3029-4E90-8227-3E02708F7D05}" presName="sibTransSpacerBeforeConnector" presStyleCnt="0"/>
      <dgm:spPr/>
    </dgm:pt>
    <dgm:pt modelId="{9B21D30A-C3CE-49DA-B7C1-6AA10575F5B1}" type="pres">
      <dgm:prSet presAssocID="{BC3943C0-3029-4E90-8227-3E02708F7D05}" presName="sibTrans" presStyleLbl="node1" presStyleIdx="1" presStyleCnt="9"/>
      <dgm:spPr/>
    </dgm:pt>
    <dgm:pt modelId="{0EDD4015-2151-4B79-B0AD-F2C2C4E1B5C1}" type="pres">
      <dgm:prSet presAssocID="{BC3943C0-3029-4E90-8227-3E02708F7D05}" presName="sibTransSpacerAfterConnector" presStyleCnt="0"/>
      <dgm:spPr/>
    </dgm:pt>
    <dgm:pt modelId="{176772D0-0E01-41BF-B636-B36B55B083F2}" type="pres">
      <dgm:prSet presAssocID="{AE75DB88-403D-4668-859B-167E23B9F97B}" presName="node" presStyleLbl="node1" presStyleIdx="2" presStyleCnt="9">
        <dgm:presLayoutVars>
          <dgm:bulletEnabled val="1"/>
        </dgm:presLayoutVars>
      </dgm:prSet>
      <dgm:spPr/>
    </dgm:pt>
    <dgm:pt modelId="{B9DD2AAE-00C7-4A2B-89D6-1B7957DD7F1B}" type="pres">
      <dgm:prSet presAssocID="{945256B6-18FD-49F2-A8F9-D03B814A2E01}" presName="sibTransSpacerBeforeConnector" presStyleCnt="0"/>
      <dgm:spPr/>
    </dgm:pt>
    <dgm:pt modelId="{1137E784-CB23-4F28-8969-5B54FF46A820}" type="pres">
      <dgm:prSet presAssocID="{945256B6-18FD-49F2-A8F9-D03B814A2E01}" presName="sibTrans" presStyleLbl="node1" presStyleIdx="3" presStyleCnt="9"/>
      <dgm:spPr/>
    </dgm:pt>
    <dgm:pt modelId="{9712297E-D406-48D6-8626-B051A7553E71}" type="pres">
      <dgm:prSet presAssocID="{945256B6-18FD-49F2-A8F9-D03B814A2E01}" presName="sibTransSpacerAfterConnector" presStyleCnt="0"/>
      <dgm:spPr/>
    </dgm:pt>
    <dgm:pt modelId="{11F30323-0BB0-4E32-BCEB-A24F4C26502F}" type="pres">
      <dgm:prSet presAssocID="{576E0AEF-4E94-42BC-A643-E467F9A1A950}" presName="node" presStyleLbl="node1" presStyleIdx="4" presStyleCnt="9">
        <dgm:presLayoutVars>
          <dgm:bulletEnabled val="1"/>
        </dgm:presLayoutVars>
      </dgm:prSet>
      <dgm:spPr/>
    </dgm:pt>
    <dgm:pt modelId="{2B60AB7B-AC1E-4079-8BC5-F9F043ED6E4D}" type="pres">
      <dgm:prSet presAssocID="{B24A552B-40C7-41B4-8D05-D33D914966A7}" presName="sibTransSpacerBeforeConnector" presStyleCnt="0"/>
      <dgm:spPr/>
    </dgm:pt>
    <dgm:pt modelId="{5C8343A1-901E-4EDC-B6C8-6FD893AD210C}" type="pres">
      <dgm:prSet presAssocID="{B24A552B-40C7-41B4-8D05-D33D914966A7}" presName="sibTrans" presStyleLbl="node1" presStyleIdx="5" presStyleCnt="9"/>
      <dgm:spPr/>
    </dgm:pt>
    <dgm:pt modelId="{FA2DFCFB-9975-47A1-9B69-0D85FBA9F2AB}" type="pres">
      <dgm:prSet presAssocID="{B24A552B-40C7-41B4-8D05-D33D914966A7}" presName="sibTransSpacerAfterConnector" presStyleCnt="0"/>
      <dgm:spPr/>
    </dgm:pt>
    <dgm:pt modelId="{CA433B67-877E-45A7-A8CC-3C80E0FAEE46}" type="pres">
      <dgm:prSet presAssocID="{BD83DF59-9CA8-4F8A-8113-F55190371996}" presName="node" presStyleLbl="node1" presStyleIdx="6" presStyleCnt="9">
        <dgm:presLayoutVars>
          <dgm:bulletEnabled val="1"/>
        </dgm:presLayoutVars>
      </dgm:prSet>
      <dgm:spPr/>
    </dgm:pt>
    <dgm:pt modelId="{66252D09-1315-48B5-927D-7A501C52A0B5}" type="pres">
      <dgm:prSet presAssocID="{A252DA05-A754-4B4F-996C-34CA8A06E5C6}" presName="sibTransSpacerBeforeConnector" presStyleCnt="0"/>
      <dgm:spPr/>
    </dgm:pt>
    <dgm:pt modelId="{575DA29F-E9BB-4B4D-B4BD-7742695DB16D}" type="pres">
      <dgm:prSet presAssocID="{A252DA05-A754-4B4F-996C-34CA8A06E5C6}" presName="sibTrans" presStyleLbl="node1" presStyleIdx="7" presStyleCnt="9"/>
      <dgm:spPr/>
    </dgm:pt>
    <dgm:pt modelId="{F13F1E7E-E583-403D-B2D8-738E75E37330}" type="pres">
      <dgm:prSet presAssocID="{A252DA05-A754-4B4F-996C-34CA8A06E5C6}" presName="sibTransSpacerAfterConnector" presStyleCnt="0"/>
      <dgm:spPr/>
    </dgm:pt>
    <dgm:pt modelId="{55C218F3-162A-43B8-93E6-F223FCFEBF2D}" type="pres">
      <dgm:prSet presAssocID="{97F433CC-D39D-4D29-8997-769337491149}" presName="node" presStyleLbl="node1" presStyleIdx="8" presStyleCnt="9">
        <dgm:presLayoutVars>
          <dgm:bulletEnabled val="1"/>
        </dgm:presLayoutVars>
      </dgm:prSet>
      <dgm:spPr/>
    </dgm:pt>
  </dgm:ptLst>
  <dgm:cxnLst>
    <dgm:cxn modelId="{E715AA03-58CA-4352-9208-1CE042F382BB}" type="presOf" srcId="{B24A552B-40C7-41B4-8D05-D33D914966A7}" destId="{5C8343A1-901E-4EDC-B6C8-6FD893AD210C}" srcOrd="0" destOrd="0" presId="urn:microsoft.com/office/officeart/2016/7/layout/BasicProcessNew"/>
    <dgm:cxn modelId="{77C8A108-0DFA-4201-9D8D-5DD47D53EDE9}" srcId="{B6CBAB2D-A031-4FD3-82EF-6FC7A9230231}" destId="{6E1448A5-F377-4EF8-9656-1D35DA8DE37E}" srcOrd="0" destOrd="0" parTransId="{BB16851D-19B1-49C5-9F5A-F9547179D5C6}" sibTransId="{BC3943C0-3029-4E90-8227-3E02708F7D05}"/>
    <dgm:cxn modelId="{4CB76109-3CFC-4D73-88AC-117FB5CD2C2D}" type="presOf" srcId="{AE75DB88-403D-4668-859B-167E23B9F97B}" destId="{176772D0-0E01-41BF-B636-B36B55B083F2}" srcOrd="0" destOrd="0" presId="urn:microsoft.com/office/officeart/2016/7/layout/BasicProcessNew"/>
    <dgm:cxn modelId="{C332A60A-3978-414D-BF3A-604F3244BDD0}" type="presOf" srcId="{A252DA05-A754-4B4F-996C-34CA8A06E5C6}" destId="{575DA29F-E9BB-4B4D-B4BD-7742695DB16D}" srcOrd="0" destOrd="0" presId="urn:microsoft.com/office/officeart/2016/7/layout/BasicProcessNew"/>
    <dgm:cxn modelId="{9C0ECE1E-AD21-433C-8589-15450D8DD6D1}" type="presOf" srcId="{B6CBAB2D-A031-4FD3-82EF-6FC7A9230231}" destId="{FB28C753-A677-409A-990D-E576F1F40639}" srcOrd="0" destOrd="0" presId="urn:microsoft.com/office/officeart/2016/7/layout/BasicProcessNew"/>
    <dgm:cxn modelId="{84C6AE2B-452A-4DD3-82C0-FB3ED4E15F5A}" srcId="{B6CBAB2D-A031-4FD3-82EF-6FC7A9230231}" destId="{BD83DF59-9CA8-4F8A-8113-F55190371996}" srcOrd="3" destOrd="0" parTransId="{7F843CBF-28DE-4C53-80CE-6A5B66E77197}" sibTransId="{A252DA05-A754-4B4F-996C-34CA8A06E5C6}"/>
    <dgm:cxn modelId="{9F8A2532-65BB-4757-A9EE-F36F33E0562E}" type="presOf" srcId="{945256B6-18FD-49F2-A8F9-D03B814A2E01}" destId="{1137E784-CB23-4F28-8969-5B54FF46A820}" srcOrd="0" destOrd="0" presId="urn:microsoft.com/office/officeart/2016/7/layout/BasicProcessNew"/>
    <dgm:cxn modelId="{EA557341-7758-490A-BC96-0B887C626248}" type="presOf" srcId="{97F433CC-D39D-4D29-8997-769337491149}" destId="{55C218F3-162A-43B8-93E6-F223FCFEBF2D}" srcOrd="0" destOrd="0" presId="urn:microsoft.com/office/officeart/2016/7/layout/BasicProcessNew"/>
    <dgm:cxn modelId="{B99B0562-165A-4219-BB3A-AB7E83C31D90}" srcId="{B6CBAB2D-A031-4FD3-82EF-6FC7A9230231}" destId="{AE75DB88-403D-4668-859B-167E23B9F97B}" srcOrd="1" destOrd="0" parTransId="{C91CD28E-54AD-481E-A7A6-98C55C5E2103}" sibTransId="{945256B6-18FD-49F2-A8F9-D03B814A2E01}"/>
    <dgm:cxn modelId="{0C9CDD75-A463-4859-A39D-1C42908A8D2E}" type="presOf" srcId="{6E1448A5-F377-4EF8-9656-1D35DA8DE37E}" destId="{E29C526C-A589-4186-9516-9B83B4DB1950}" srcOrd="0" destOrd="0" presId="urn:microsoft.com/office/officeart/2016/7/layout/BasicProcessNew"/>
    <dgm:cxn modelId="{6C4CE488-0C5D-47AC-B232-1761A0AAFDC4}" srcId="{B6CBAB2D-A031-4FD3-82EF-6FC7A9230231}" destId="{576E0AEF-4E94-42BC-A643-E467F9A1A950}" srcOrd="2" destOrd="0" parTransId="{9E4F4951-7462-4CA0-A48F-98073D9086CF}" sibTransId="{B24A552B-40C7-41B4-8D05-D33D914966A7}"/>
    <dgm:cxn modelId="{FA6094BC-65BB-4255-B948-34FC8326C819}" type="presOf" srcId="{576E0AEF-4E94-42BC-A643-E467F9A1A950}" destId="{11F30323-0BB0-4E32-BCEB-A24F4C26502F}" srcOrd="0" destOrd="0" presId="urn:microsoft.com/office/officeart/2016/7/layout/BasicProcessNew"/>
    <dgm:cxn modelId="{6868CEE8-06B3-4E04-B963-B102DDF53A5D}" srcId="{B6CBAB2D-A031-4FD3-82EF-6FC7A9230231}" destId="{97F433CC-D39D-4D29-8997-769337491149}" srcOrd="4" destOrd="0" parTransId="{5EACF13E-B1A2-4574-B97F-1D7521B92151}" sibTransId="{89029634-9877-466C-BC6F-76F154288DA5}"/>
    <dgm:cxn modelId="{3651D8E8-71DC-43A3-BC33-4C73172C9B46}" type="presOf" srcId="{BD83DF59-9CA8-4F8A-8113-F55190371996}" destId="{CA433B67-877E-45A7-A8CC-3C80E0FAEE46}" srcOrd="0" destOrd="0" presId="urn:microsoft.com/office/officeart/2016/7/layout/BasicProcessNew"/>
    <dgm:cxn modelId="{9770BCF1-C3F5-494E-84BB-DC9B29EE4B14}" type="presOf" srcId="{BC3943C0-3029-4E90-8227-3E02708F7D05}" destId="{9B21D30A-C3CE-49DA-B7C1-6AA10575F5B1}" srcOrd="0" destOrd="0" presId="urn:microsoft.com/office/officeart/2016/7/layout/BasicProcessNew"/>
    <dgm:cxn modelId="{D5A53417-33ED-40F8-8125-6A5C7B7F2F86}" type="presParOf" srcId="{FB28C753-A677-409A-990D-E576F1F40639}" destId="{E29C526C-A589-4186-9516-9B83B4DB1950}" srcOrd="0" destOrd="0" presId="urn:microsoft.com/office/officeart/2016/7/layout/BasicProcessNew"/>
    <dgm:cxn modelId="{21E67F70-1DE2-4918-9994-A82CCBD8DE25}" type="presParOf" srcId="{FB28C753-A677-409A-990D-E576F1F40639}" destId="{CEF2596C-B55D-40B7-A4B6-2127387BD260}" srcOrd="1" destOrd="0" presId="urn:microsoft.com/office/officeart/2016/7/layout/BasicProcessNew"/>
    <dgm:cxn modelId="{71CC72EF-707C-4868-84B7-F7FD5268CF7A}" type="presParOf" srcId="{FB28C753-A677-409A-990D-E576F1F40639}" destId="{9B21D30A-C3CE-49DA-B7C1-6AA10575F5B1}" srcOrd="2" destOrd="0" presId="urn:microsoft.com/office/officeart/2016/7/layout/BasicProcessNew"/>
    <dgm:cxn modelId="{76673775-AC64-4A99-903D-BAEF19BE1B83}" type="presParOf" srcId="{FB28C753-A677-409A-990D-E576F1F40639}" destId="{0EDD4015-2151-4B79-B0AD-F2C2C4E1B5C1}" srcOrd="3" destOrd="0" presId="urn:microsoft.com/office/officeart/2016/7/layout/BasicProcessNew"/>
    <dgm:cxn modelId="{123137F2-F8FA-4702-B5FF-42BBBDABA3D2}" type="presParOf" srcId="{FB28C753-A677-409A-990D-E576F1F40639}" destId="{176772D0-0E01-41BF-B636-B36B55B083F2}" srcOrd="4" destOrd="0" presId="urn:microsoft.com/office/officeart/2016/7/layout/BasicProcessNew"/>
    <dgm:cxn modelId="{6164E128-80B5-472B-9734-5BC30BCC2D16}" type="presParOf" srcId="{FB28C753-A677-409A-990D-E576F1F40639}" destId="{B9DD2AAE-00C7-4A2B-89D6-1B7957DD7F1B}" srcOrd="5" destOrd="0" presId="urn:microsoft.com/office/officeart/2016/7/layout/BasicProcessNew"/>
    <dgm:cxn modelId="{4BC403E4-467D-4E44-A807-B0346F49A80C}" type="presParOf" srcId="{FB28C753-A677-409A-990D-E576F1F40639}" destId="{1137E784-CB23-4F28-8969-5B54FF46A820}" srcOrd="6" destOrd="0" presId="urn:microsoft.com/office/officeart/2016/7/layout/BasicProcessNew"/>
    <dgm:cxn modelId="{1AB72CAC-D082-4BBD-904B-37481D19979A}" type="presParOf" srcId="{FB28C753-A677-409A-990D-E576F1F40639}" destId="{9712297E-D406-48D6-8626-B051A7553E71}" srcOrd="7" destOrd="0" presId="urn:microsoft.com/office/officeart/2016/7/layout/BasicProcessNew"/>
    <dgm:cxn modelId="{B72CE561-CE4D-46B8-85FE-306C4E0EDF51}" type="presParOf" srcId="{FB28C753-A677-409A-990D-E576F1F40639}" destId="{11F30323-0BB0-4E32-BCEB-A24F4C26502F}" srcOrd="8" destOrd="0" presId="urn:microsoft.com/office/officeart/2016/7/layout/BasicProcessNew"/>
    <dgm:cxn modelId="{479C1CC4-B550-48AE-BC14-DCC851002844}" type="presParOf" srcId="{FB28C753-A677-409A-990D-E576F1F40639}" destId="{2B60AB7B-AC1E-4079-8BC5-F9F043ED6E4D}" srcOrd="9" destOrd="0" presId="urn:microsoft.com/office/officeart/2016/7/layout/BasicProcessNew"/>
    <dgm:cxn modelId="{A8149E8B-4867-40C4-9D32-BF3F43A74D87}" type="presParOf" srcId="{FB28C753-A677-409A-990D-E576F1F40639}" destId="{5C8343A1-901E-4EDC-B6C8-6FD893AD210C}" srcOrd="10" destOrd="0" presId="urn:microsoft.com/office/officeart/2016/7/layout/BasicProcessNew"/>
    <dgm:cxn modelId="{FD8DD32C-00BD-4A0B-B3B0-74D841B43903}" type="presParOf" srcId="{FB28C753-A677-409A-990D-E576F1F40639}" destId="{FA2DFCFB-9975-47A1-9B69-0D85FBA9F2AB}" srcOrd="11" destOrd="0" presId="urn:microsoft.com/office/officeart/2016/7/layout/BasicProcessNew"/>
    <dgm:cxn modelId="{CD793A72-A5A5-448D-9E1C-D42C25793427}" type="presParOf" srcId="{FB28C753-A677-409A-990D-E576F1F40639}" destId="{CA433B67-877E-45A7-A8CC-3C80E0FAEE46}" srcOrd="12" destOrd="0" presId="urn:microsoft.com/office/officeart/2016/7/layout/BasicProcessNew"/>
    <dgm:cxn modelId="{AAB2F632-DC04-4B38-A8FC-48FC0231C203}" type="presParOf" srcId="{FB28C753-A677-409A-990D-E576F1F40639}" destId="{66252D09-1315-48B5-927D-7A501C52A0B5}" srcOrd="13" destOrd="0" presId="urn:microsoft.com/office/officeart/2016/7/layout/BasicProcessNew"/>
    <dgm:cxn modelId="{9DD0A3CD-9CDB-440B-BE4C-A1774413E48F}" type="presParOf" srcId="{FB28C753-A677-409A-990D-E576F1F40639}" destId="{575DA29F-E9BB-4B4D-B4BD-7742695DB16D}" srcOrd="14" destOrd="0" presId="urn:microsoft.com/office/officeart/2016/7/layout/BasicProcessNew"/>
    <dgm:cxn modelId="{563703C9-DFF6-46BB-A6BF-9FB2053DC3BE}" type="presParOf" srcId="{FB28C753-A677-409A-990D-E576F1F40639}" destId="{F13F1E7E-E583-403D-B2D8-738E75E37330}" srcOrd="15" destOrd="0" presId="urn:microsoft.com/office/officeart/2016/7/layout/BasicProcessNew"/>
    <dgm:cxn modelId="{7EF183B9-2F9A-44DF-AA5B-A4F74B05BFFD}" type="presParOf" srcId="{FB28C753-A677-409A-990D-E576F1F40639}" destId="{55C218F3-162A-43B8-93E6-F223FCFEBF2D}" srcOrd="16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C526C-A589-4186-9516-9B83B4DB1950}">
      <dsp:nvSpPr>
        <dsp:cNvPr id="0" name=""/>
        <dsp:cNvSpPr/>
      </dsp:nvSpPr>
      <dsp:spPr>
        <a:xfrm>
          <a:off x="5664" y="1180114"/>
          <a:ext cx="1846249" cy="18152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kern="1200"/>
            <a:t>A felek megtették végleges perfelvételi nyilatkozataikat, de legalábbis erre a lehetőségük megvolt és a perfelvételi tárgyalás elhalasztásának a feltételei nem állnak fenn</a:t>
          </a:r>
          <a:endParaRPr lang="en-US" sz="1100" kern="1200"/>
        </a:p>
      </dsp:txBody>
      <dsp:txXfrm>
        <a:off x="5664" y="1180114"/>
        <a:ext cx="1846249" cy="1815238"/>
      </dsp:txXfrm>
    </dsp:sp>
    <dsp:sp modelId="{9B21D30A-C3CE-49DA-B7C1-6AA10575F5B1}">
      <dsp:nvSpPr>
        <dsp:cNvPr id="0" name=""/>
        <dsp:cNvSpPr/>
      </dsp:nvSpPr>
      <dsp:spPr>
        <a:xfrm>
          <a:off x="1880193" y="1966233"/>
          <a:ext cx="276937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6772D0-0E01-41BF-B636-B36B55B083F2}">
      <dsp:nvSpPr>
        <dsp:cNvPr id="0" name=""/>
        <dsp:cNvSpPr/>
      </dsp:nvSpPr>
      <dsp:spPr>
        <a:xfrm>
          <a:off x="2185409" y="1180114"/>
          <a:ext cx="1846249" cy="18152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kern="1200"/>
            <a:t>A perfelvétel lezárása előtt a bíróság a feleket erre figyelmezteti és lehetőséget biztosít további nyilatkozataik megtételére</a:t>
          </a:r>
          <a:endParaRPr lang="en-US" sz="1100" kern="1200"/>
        </a:p>
      </dsp:txBody>
      <dsp:txXfrm>
        <a:off x="2185409" y="1180114"/>
        <a:ext cx="1846249" cy="1815238"/>
      </dsp:txXfrm>
    </dsp:sp>
    <dsp:sp modelId="{1137E784-CB23-4F28-8969-5B54FF46A820}">
      <dsp:nvSpPr>
        <dsp:cNvPr id="0" name=""/>
        <dsp:cNvSpPr/>
      </dsp:nvSpPr>
      <dsp:spPr>
        <a:xfrm>
          <a:off x="4059937" y="1966233"/>
          <a:ext cx="276937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1F30323-0BB0-4E32-BCEB-A24F4C26502F}">
      <dsp:nvSpPr>
        <dsp:cNvPr id="0" name=""/>
        <dsp:cNvSpPr/>
      </dsp:nvSpPr>
      <dsp:spPr>
        <a:xfrm>
          <a:off x="4365154" y="1180114"/>
          <a:ext cx="1846249" cy="18152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kern="1200"/>
            <a:t>A perfelvételt lezáró végzés a perállítási és bizonyítási szakasza, azaz a perfelvételi és az érdemi tárgyalás közötti választóvonal</a:t>
          </a:r>
          <a:endParaRPr lang="en-US" sz="1100" kern="1200"/>
        </a:p>
      </dsp:txBody>
      <dsp:txXfrm>
        <a:off x="4365154" y="1180114"/>
        <a:ext cx="1846249" cy="1815238"/>
      </dsp:txXfrm>
    </dsp:sp>
    <dsp:sp modelId="{5C8343A1-901E-4EDC-B6C8-6FD893AD210C}">
      <dsp:nvSpPr>
        <dsp:cNvPr id="0" name=""/>
        <dsp:cNvSpPr/>
      </dsp:nvSpPr>
      <dsp:spPr>
        <a:xfrm>
          <a:off x="6239682" y="1966233"/>
          <a:ext cx="276937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433B67-877E-45A7-A8CC-3C80E0FAEE46}">
      <dsp:nvSpPr>
        <dsp:cNvPr id="0" name=""/>
        <dsp:cNvSpPr/>
      </dsp:nvSpPr>
      <dsp:spPr>
        <a:xfrm>
          <a:off x="6544898" y="1180114"/>
          <a:ext cx="1846249" cy="18152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kern="1200" dirty="0"/>
            <a:t>Lezárásával a bíróság azt a tényt konstatálja, hogy a per megalapított és a következő tárgyaláson már érdemben foglalkozik a perben érvényesített igénnyel (jogvita ténybeli és jogi keretei rögzülnek)</a:t>
          </a:r>
          <a:endParaRPr lang="en-US" sz="1100" kern="1200" dirty="0"/>
        </a:p>
      </dsp:txBody>
      <dsp:txXfrm>
        <a:off x="6544898" y="1180114"/>
        <a:ext cx="1846249" cy="1815238"/>
      </dsp:txXfrm>
    </dsp:sp>
    <dsp:sp modelId="{575DA29F-E9BB-4B4D-B4BD-7742695DB16D}">
      <dsp:nvSpPr>
        <dsp:cNvPr id="0" name=""/>
        <dsp:cNvSpPr/>
      </dsp:nvSpPr>
      <dsp:spPr>
        <a:xfrm>
          <a:off x="8419427" y="1966233"/>
          <a:ext cx="276937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C218F3-162A-43B8-93E6-F223FCFEBF2D}">
      <dsp:nvSpPr>
        <dsp:cNvPr id="0" name=""/>
        <dsp:cNvSpPr/>
      </dsp:nvSpPr>
      <dsp:spPr>
        <a:xfrm>
          <a:off x="8724643" y="1180114"/>
          <a:ext cx="1846249" cy="18152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kern="1200"/>
            <a:t>Nem fellebbezhető, pervezető végzés, kihirdetést követően nem változtatható meg</a:t>
          </a:r>
          <a:endParaRPr lang="en-US" sz="1100" kern="1200"/>
        </a:p>
      </dsp:txBody>
      <dsp:txXfrm>
        <a:off x="8724643" y="1180114"/>
        <a:ext cx="1846249" cy="1815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2284C-1004-4CDE-9D65-1AD156F08C08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E78D9-FA1C-4306-ADB8-590A5BD50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6555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997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238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098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515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513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760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102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008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595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08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481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1009D-2AC9-4F70-8138-940E19178854}" type="datetimeFigureOut">
              <a:rPr lang="hu-HU" smtClean="0"/>
              <a:t>2019.11.06.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A024-CE76-43D0-8F49-645C57AA8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180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67339" y="3014455"/>
            <a:ext cx="7913274" cy="267652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800" b="1" cap="small" dirty="0">
                <a:latin typeface="+mn-lt"/>
              </a:rPr>
              <a:t>Az igazsághoz vezető út – Az új Pp. és a Kp. Alkalmazásának tapasztalatai a munkaügyi perekben és közszolgálati jogvitákban</a:t>
            </a:r>
            <a:br>
              <a:rPr lang="hu-HU" sz="2800" b="1" cap="small" dirty="0">
                <a:latin typeface="+mn-lt"/>
              </a:rPr>
            </a:br>
            <a:br>
              <a:rPr lang="hu-HU" sz="2800" b="1" cap="small" dirty="0">
                <a:latin typeface="+mn-lt"/>
              </a:rPr>
            </a:br>
            <a:br>
              <a:rPr lang="hu-HU" sz="2800" b="1" cap="small" dirty="0">
                <a:latin typeface="+mn-lt"/>
              </a:rPr>
            </a:br>
            <a:r>
              <a:rPr lang="hu-HU" sz="2800" b="1" cap="small" dirty="0">
                <a:latin typeface="+mn-lt"/>
              </a:rPr>
              <a:t> Fürjes Annamária</a:t>
            </a:r>
            <a:br>
              <a:rPr lang="hu-HU" sz="2800" b="1" cap="small" dirty="0">
                <a:latin typeface="+mn-lt"/>
              </a:rPr>
            </a:br>
            <a:r>
              <a:rPr lang="hu-HU" sz="2800" b="1" cap="small" dirty="0">
                <a:latin typeface="+mn-lt"/>
              </a:rPr>
              <a:t>FKMB</a:t>
            </a:r>
            <a:br>
              <a:rPr lang="hu-HU" sz="2800" b="1" cap="small" dirty="0">
                <a:latin typeface="+mn-lt"/>
              </a:rPr>
            </a:br>
            <a:br>
              <a:rPr lang="hu-HU" sz="2800" b="1" cap="small" dirty="0">
                <a:latin typeface="+mn-lt"/>
              </a:rPr>
            </a:br>
            <a:endParaRPr lang="hu-HU" sz="2800" b="1" cap="small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3492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E2A9132-52EB-413E-AC66-0B4D58F75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8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rPr>
              <a:t>III. Visszautasítás</a:t>
            </a:r>
          </a:p>
        </p:txBody>
      </p:sp>
    </p:spTree>
    <p:extLst>
      <p:ext uri="{BB962C8B-B14F-4D97-AF65-F5344CB8AC3E}">
        <p14:creationId xmlns:p14="http://schemas.microsoft.com/office/powerpoint/2010/main" val="2951205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53046A5-0FC3-42DD-9BC1-2E6FFDBF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hu-HU" sz="2500" b="1"/>
              <a:t>Keresetlevél visszautasítása -hiánypótlás mellőzésével (Pp. 176.§) I.</a:t>
            </a:r>
            <a:br>
              <a:rPr lang="hu-HU" sz="2500" b="1"/>
            </a:br>
            <a:endParaRPr lang="hu-HU" sz="2500" b="1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E1BBC4-6CBE-494B-954E-5C1F7F086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/>
              <a:t>kizárt joghatóság, vagy külföldi bíróság kizárólagos joghatósága (csak a kizártság lehet az alapja, nem az, hogy van-e joghatósága a magyar bíróságnak!)</a:t>
            </a:r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/>
              <a:t>igény elbírálása más hatóság hatáskörébe tartozik (ide értve büntető vagy szabálysértési ügyben eljáró bíróságot) vagy nemperes eljárásban érvényesíthető</a:t>
            </a:r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/>
              <a:t>a pert törvényben meghatározott hatósági eljárásnak kell megelőznie (közig.jogkörben okozott kár megtérítése iránti igény érvényesíthetőségének feltétele, hogy a közig bíróság a jogsértést jogerősen megállapítsa)</a:t>
            </a:r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 err="1"/>
              <a:t>res</a:t>
            </a:r>
            <a:r>
              <a:rPr lang="hu-HU" sz="1500"/>
              <a:t> </a:t>
            </a:r>
            <a:r>
              <a:rPr lang="hu-HU" sz="1500" err="1"/>
              <a:t>judicata</a:t>
            </a:r>
            <a:endParaRPr lang="hu-HU" sz="1500"/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/>
              <a:t>félnek nincs perbeli jogképessége</a:t>
            </a:r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/>
              <a:t>az igény bírósági úton nem érvényesíthető (kivéve elévülés)</a:t>
            </a:r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/>
              <a:t>a pert nem jogszabályban erre feljogosított személy indítja</a:t>
            </a:r>
          </a:p>
          <a:p>
            <a:pPr>
              <a:lnSpc>
                <a:spcPct val="110000"/>
              </a:lnSpc>
            </a:pPr>
            <a:endParaRPr lang="hu-HU" sz="1500"/>
          </a:p>
        </p:txBody>
      </p:sp>
    </p:spTree>
    <p:extLst>
      <p:ext uri="{BB962C8B-B14F-4D97-AF65-F5344CB8AC3E}">
        <p14:creationId xmlns:p14="http://schemas.microsoft.com/office/powerpoint/2010/main" val="2635375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4000"/>
                <a:lumMod val="116000"/>
              </a:schemeClr>
            </a:gs>
            <a:gs pos="100000">
              <a:schemeClr val="bg2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5280CE0-14D2-43AE-909A-03B8EABC1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hu-HU" sz="3000" b="1"/>
              <a:t>Keresetlevél visszautasítása -hiánypótlás mellőzésével (Pp. 176.§) II.</a:t>
            </a:r>
            <a:endParaRPr lang="hu-HU" sz="300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B2612D-51C7-4A15-A8C9-43C60A9CE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 dirty="0"/>
              <a:t>munkáltató helytállási kötelezettségébe tartozó személyiségi jogot sértő tevékenység vagy károkozás miatt a közigazgatási, bírósági, ügyészségi jogkörben eljáró személlyel szemben indították a pert</a:t>
            </a:r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 dirty="0"/>
              <a:t>a felperes a perindításra jogszabályban megállapított határidőt elmulasztja</a:t>
            </a:r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 b="1" dirty="0"/>
              <a:t>nem tartalmazza a keresetlevél kötelező tartalmi elemeit</a:t>
            </a:r>
            <a:r>
              <a:rPr lang="hu-HU" sz="1500" dirty="0"/>
              <a:t> (Pp.170.§) illetve törvényben előírt egyéb kötelező tartalmi elemeket illetve alaki kellékeket, vagy </a:t>
            </a:r>
            <a:r>
              <a:rPr lang="hu-HU" sz="1500" b="1" dirty="0"/>
              <a:t>nem csatolta a kötelező mellékleteket</a:t>
            </a:r>
            <a:endParaRPr lang="hu-HU" sz="1500" dirty="0"/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 dirty="0"/>
              <a:t>nem fizette meg a felperes az illetéket, </a:t>
            </a:r>
            <a:r>
              <a:rPr lang="hu-HU" sz="1500" b="1" dirty="0"/>
              <a:t>jogszabályon alapuló költségkedvezményre történő hivatkozást sem</a:t>
            </a:r>
            <a:r>
              <a:rPr lang="hu-HU" sz="1500" dirty="0"/>
              <a:t> terjeszti elő vagy</a:t>
            </a:r>
          </a:p>
          <a:p>
            <a:pPr>
              <a:lnSpc>
                <a:spcPct val="110000"/>
              </a:lnSpc>
            </a:pPr>
            <a:endParaRPr lang="hu-HU" sz="1500" dirty="0"/>
          </a:p>
        </p:txBody>
      </p:sp>
    </p:spTree>
    <p:extLst>
      <p:ext uri="{BB962C8B-B14F-4D97-AF65-F5344CB8AC3E}">
        <p14:creationId xmlns:p14="http://schemas.microsoft.com/office/powerpoint/2010/main" val="557264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578FE9D-C4BF-4A7D-9760-858874B0F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794042"/>
            <a:ext cx="5427137" cy="52486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1600"/>
              <a:t>Nincs helye hiánypótlásnak, ha a keresetlevél nem felel meg a beadványok alaki kellékeire vonatkozó (Pp.-ben vagy más jogszabályban meghatározott) előírásoknak: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600"/>
              <a:t>Nem a szükséges példányszámban kerül benyújtásra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600"/>
              <a:t>Nem az előírt magánokirati formában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600"/>
              <a:t>Nem az e-ügyintézési törvényben meghatározott módon kerül benyújtása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600"/>
              <a:t>A bíróság elméletileg nem súlyozhatja az egyes feltételeket, nem csak az érdemi, hanem a záró rész hiánya is visszautasításhoz vezethet (pl. jogi képviselő telefonszámának a hiánya, vagy jogi személy jogképességét megalapozó jogszabályhelyet stb.)</a:t>
            </a:r>
          </a:p>
          <a:p>
            <a:pPr marL="457200" lvl="1" indent="0">
              <a:buNone/>
            </a:pPr>
            <a:endParaRPr lang="hu-HU" sz="1600"/>
          </a:p>
          <a:p>
            <a:pPr marL="457200" lvl="1" indent="0">
              <a:buNone/>
            </a:pPr>
            <a:endParaRPr lang="hu-HU" sz="1600"/>
          </a:p>
        </p:txBody>
      </p:sp>
    </p:spTree>
    <p:extLst>
      <p:ext uri="{BB962C8B-B14F-4D97-AF65-F5344CB8AC3E}">
        <p14:creationId xmlns:p14="http://schemas.microsoft.com/office/powerpoint/2010/main" val="2709324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091AEB1-0490-4EE2-94DA-0E424C2D9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hu-HU" sz="3000" b="1"/>
              <a:t>Keresetlevél visszautasítása – hiánypótlást követően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EE17023-298A-4014-AD48-A41CA0893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1500" u="sng" dirty="0"/>
              <a:t>Ha a felperes hiánypótlási felhívás ellenére </a:t>
            </a:r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 dirty="0"/>
              <a:t>nem pótolta a fél mellőzött törvényes képviselőjét</a:t>
            </a:r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 dirty="0"/>
              <a:t>nem gondoskodott kötelezően perbe állítandó személyek perben állásáról</a:t>
            </a:r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 dirty="0"/>
              <a:t>nem megengedett keresethalmazat vagy pertársaság esetén nem megfelelően nyújtotta be a keresetlevelet</a:t>
            </a:r>
          </a:p>
          <a:p>
            <a:pPr lv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 b="1" dirty="0"/>
              <a:t>nem pótolta a 176.§ (1) j) pontjában foglaltakat tartalmazó, de egyéb okból hiánypótlásra szoruló keresetlevele hiányait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500" b="1" dirty="0"/>
              <a:t>A keresetlevelet akkor is vissza kell utasítani, ha a fenti okok a keresetlevélnek csak valamely részét érintik!!!</a:t>
            </a:r>
            <a:endParaRPr lang="hu-HU" sz="1500" dirty="0"/>
          </a:p>
          <a:p>
            <a:pPr marL="0" indent="0">
              <a:lnSpc>
                <a:spcPct val="110000"/>
              </a:lnSpc>
              <a:buNone/>
            </a:pPr>
            <a:endParaRPr lang="hu-HU" sz="1500" dirty="0"/>
          </a:p>
        </p:txBody>
      </p:sp>
    </p:spTree>
    <p:extLst>
      <p:ext uri="{BB962C8B-B14F-4D97-AF65-F5344CB8AC3E}">
        <p14:creationId xmlns:p14="http://schemas.microsoft.com/office/powerpoint/2010/main" val="390138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55B647-D177-46E3-82C9-418223D75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794042"/>
            <a:ext cx="5427137" cy="5248622"/>
          </a:xfrm>
        </p:spPr>
        <p:txBody>
          <a:bodyPr>
            <a:normAutofit/>
          </a:bodyPr>
          <a:lstStyle/>
          <a:p>
            <a:pPr lvl="0"/>
            <a:r>
              <a:rPr lang="hu-HU" sz="1600"/>
              <a:t>A visszautasító végzést a FELPERESNEK kell </a:t>
            </a:r>
            <a:r>
              <a:rPr lang="hu-HU" sz="1600" b="1"/>
              <a:t>kézbesíteni</a:t>
            </a:r>
            <a:r>
              <a:rPr lang="hu-HU" sz="1600"/>
              <a:t> és az ALPEREST erről az intézkedésről </a:t>
            </a:r>
            <a:r>
              <a:rPr lang="hu-HU" sz="1600" b="1"/>
              <a:t>értesíteni.</a:t>
            </a:r>
            <a:endParaRPr lang="hu-HU" sz="1600"/>
          </a:p>
          <a:p>
            <a:pPr lvl="0"/>
            <a:r>
              <a:rPr lang="hu-HU" sz="1600"/>
              <a:t>a végzés ellen a FELPERES élhet fellebbezéssel, melyet NEM KELL megküldeni észrevételezésre az ALPERESNEK</a:t>
            </a:r>
          </a:p>
          <a:p>
            <a:pPr lvl="0"/>
            <a:r>
              <a:rPr lang="hu-HU" sz="1600"/>
              <a:t>FELPERESNEK hivatalból kell hirdetményi úton kézbesíteni</a:t>
            </a:r>
          </a:p>
          <a:p>
            <a:pPr lvl="0"/>
            <a:r>
              <a:rPr lang="hu-HU" sz="1600"/>
              <a:t>2018. november 24-tól változott az Illetéktörvény!!! Itv.58.§ (1) bekezdés b) pontja nem hatályos, azaz illetékmentes a visszautasítás! </a:t>
            </a:r>
          </a:p>
          <a:p>
            <a:pPr lvl="0"/>
            <a:endParaRPr lang="hu-HU" sz="1600"/>
          </a:p>
          <a:p>
            <a:endParaRPr lang="hu-HU" sz="1600"/>
          </a:p>
        </p:txBody>
      </p:sp>
    </p:spTree>
    <p:extLst>
      <p:ext uri="{BB962C8B-B14F-4D97-AF65-F5344CB8AC3E}">
        <p14:creationId xmlns:p14="http://schemas.microsoft.com/office/powerpoint/2010/main" val="2513122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0047453-25B6-470D-9637-6217A04DD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hu-HU" sz="2500" b="1"/>
              <a:t>A keresetlevél előterjesztéséhez fűződő joghatások (Pp. 178.§):</a:t>
            </a:r>
            <a:br>
              <a:rPr lang="hu-HU" sz="2500" b="1"/>
            </a:br>
            <a:endParaRPr lang="hu-HU" sz="250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39850E-330B-4446-A487-F94D2B151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hu-HU" sz="1800"/>
              <a:t>visszautasítás esetén a joghatások fennmaradnak, ha a felperes az ügy előzményeire történő hivatkozással, a jogerőre emelkedéstől számított 30 nap alatt a keresetlevelet szabályszerűen  (a már csatolt mellékleteket mellőzve) újra előterjeszti – FONTOS, hogy a visszautasító végzés teljeskörű legyen!!!!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1800"/>
              <a:t>a 30 napos határidő elmulasztása esetén igazolásnak nincs helye (1x lehet)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/>
              <a:t>jogerőre emelkedést megelőzően újból előterjesztett keresetlevelet a visszautasító végzéssel szemben benyújtott fellebbezés visszavonásának vagy fellebbezési jogról való lemondásnak kell értékelni (ezzel ellentétes felperesi nyilatkozat hatálytalan)</a:t>
            </a:r>
          </a:p>
        </p:txBody>
      </p:sp>
    </p:spTree>
    <p:extLst>
      <p:ext uri="{BB962C8B-B14F-4D97-AF65-F5344CB8AC3E}">
        <p14:creationId xmlns:p14="http://schemas.microsoft.com/office/powerpoint/2010/main" val="165425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D830704-7953-4347-B280-A101DFA94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hu-HU" sz="1800" dirty="0"/>
          </a:p>
          <a:p>
            <a:pPr marL="0" indent="0">
              <a:lnSpc>
                <a:spcPct val="110000"/>
              </a:lnSpc>
              <a:buNone/>
            </a:pPr>
            <a:r>
              <a:rPr lang="hu-HU" sz="1800" dirty="0"/>
              <a:t>Osztott perszerkezet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800" dirty="0"/>
              <a:t>A perindítás fő funkciója a keresetlevél elbírálása (alaki vizsgálata)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800" dirty="0"/>
              <a:t>A perfelvételi szakban a jogvita természetének és kereteinek meghatározása történik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800" dirty="0"/>
              <a:t>Az érdemi tárgyalási szak megmaradt a bizonyítás területének, funkciója a bizonyítás lefolytatása és a jogvita eldöntése</a:t>
            </a:r>
          </a:p>
          <a:p>
            <a:pPr marL="0" indent="0">
              <a:lnSpc>
                <a:spcPct val="110000"/>
              </a:lnSpc>
              <a:buNone/>
            </a:pPr>
            <a:endParaRPr lang="hu-HU" sz="1800" dirty="0"/>
          </a:p>
          <a:p>
            <a:pPr marL="0" indent="0">
              <a:lnSpc>
                <a:spcPct val="110000"/>
              </a:lnSpc>
              <a:buNone/>
            </a:pPr>
            <a:endParaRPr lang="hu-HU" sz="1800" dirty="0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2E4BB9A3-6ED3-47DD-B42B-397D69069342}"/>
              </a:ext>
            </a:extLst>
          </p:cNvPr>
          <p:cNvSpPr/>
          <p:nvPr/>
        </p:nvSpPr>
        <p:spPr>
          <a:xfrm>
            <a:off x="403230" y="1611046"/>
            <a:ext cx="4684707" cy="2566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10000"/>
              </a:lnSpc>
              <a:spcBef>
                <a:spcPts val="1000"/>
              </a:spcBef>
              <a:buClr>
                <a:srgbClr val="F81B02"/>
              </a:buClr>
              <a:buSzPct val="110000"/>
            </a:pPr>
            <a:r>
              <a:rPr lang="hu-HU" sz="3700" spc="-150" dirty="0">
                <a:solidFill>
                  <a:prstClr val="black"/>
                </a:solidFill>
                <a:latin typeface="Calibri Light" panose="020F0302020204030204"/>
              </a:rPr>
              <a:t>IV.</a:t>
            </a:r>
            <a:r>
              <a:rPr lang="en-US" sz="3700" spc="-15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hu-HU" sz="3700" spc="-150" dirty="0">
                <a:solidFill>
                  <a:prstClr val="black"/>
                </a:solidFill>
                <a:latin typeface="Calibri Light" panose="020F0302020204030204"/>
              </a:rPr>
              <a:t>Perfelvételi szak, egyeztetés, p</a:t>
            </a:r>
            <a:r>
              <a:rPr lang="en-US" sz="3700" spc="-150" dirty="0" err="1">
                <a:solidFill>
                  <a:prstClr val="black"/>
                </a:solidFill>
                <a:latin typeface="Calibri Light" panose="020F0302020204030204"/>
              </a:rPr>
              <a:t>erfelvételi</a:t>
            </a:r>
            <a:r>
              <a:rPr lang="en-US" sz="3700" spc="-15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en-US" sz="3700" spc="-150" dirty="0" err="1">
                <a:solidFill>
                  <a:prstClr val="black"/>
                </a:solidFill>
                <a:latin typeface="Calibri Light" panose="020F0302020204030204"/>
              </a:rPr>
              <a:t>tárgyalás</a:t>
            </a:r>
            <a:r>
              <a:rPr lang="en-US" sz="3700" spc="-150" dirty="0">
                <a:solidFill>
                  <a:prstClr val="black"/>
                </a:solidFill>
                <a:latin typeface="Calibri Light" panose="020F0302020204030204"/>
              </a:rPr>
              <a:t>, </a:t>
            </a:r>
            <a:r>
              <a:rPr lang="en-US" sz="3700" spc="-150" dirty="0" err="1">
                <a:solidFill>
                  <a:prstClr val="black"/>
                </a:solidFill>
                <a:latin typeface="Calibri Light" panose="020F0302020204030204"/>
              </a:rPr>
              <a:t>anyagi</a:t>
            </a:r>
            <a:r>
              <a:rPr lang="en-US" sz="3700" spc="-15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en-US" sz="3700" spc="-150" dirty="0" err="1">
                <a:solidFill>
                  <a:prstClr val="black"/>
                </a:solidFill>
                <a:latin typeface="Calibri Light" panose="020F0302020204030204"/>
              </a:rPr>
              <a:t>pervezetés</a:t>
            </a:r>
            <a:endParaRPr lang="hu-HU" sz="3700" spc="-150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1769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B6CA037-7EE7-49D1-A169-034FCC895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hu-HU" sz="4400" dirty="0">
                <a:solidFill>
                  <a:schemeClr val="tx1"/>
                </a:solidFill>
              </a:rPr>
              <a:t>Perfelvételi szak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51D2C8-D21A-4AAE-9CED-D6CC3C381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000"/>
              <a:t>A perfelvétel körében a felek perfelvételi iratban feltüntetett vagy perfelvételi tárgyaláson előadott tényre és jogra vonatkozó állítással, tagadással, be- vagy elismeréssel, ezekből következő kérelemmel, a tények megállapításához szükséges bizonyítási indítvánnyal, a bizonyítékok és a bizonyítási indítványok értékelésére vonatkozó nyilatkozattal - a bíróság közrehatása mellett - meghatározzák a jogvita kereteit.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000"/>
              <a:t>A perfelvétel látszólagos tárgyi keresethalmazat esetén is valamennyi keresetre egyidejűleg kiterjed.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000"/>
              <a:t>A bíróság a perfelvétel körében bizonyítást csak törvényben meghatározott esetben folytat le (Pl. irat, adat beszerzése, fél cselekvőképessége, perfüggőség, stb.)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000"/>
              <a:t>A perfelvételt lezáró végzés meghozataláig a fél a perfelvételi nyilatkozatait - a törvény keretei között - az ellenfél hozzájárulása nélkül megváltoztathatja, DE azt a felet, aki perfelvételi nyilatkozatát úgy teszi vagy változtatja meg, hogy arra a perfelvétel során perfelvételi iratban vagy tárgyaláson korábban lehetősége volt, </a:t>
            </a:r>
            <a:r>
              <a:rPr lang="hu-HU" sz="1000" b="1"/>
              <a:t>a bíróság pénzbírsággal sújtja</a:t>
            </a:r>
            <a:r>
              <a:rPr lang="hu-HU" sz="1000"/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000"/>
              <a:t>Ha a fél valamely perfelvételi nyilatkozatot a bíróság anyagi pervezetése ellenére nem vagy nem teljes körűen terjeszt elő, a bíróság a fél perfelvételi nyilatkozatait hiányos tartalma szerint, a rendelkezésre álló peranyag alapján bírálja el. </a:t>
            </a:r>
          </a:p>
        </p:txBody>
      </p:sp>
    </p:spTree>
    <p:extLst>
      <p:ext uri="{BB962C8B-B14F-4D97-AF65-F5344CB8AC3E}">
        <p14:creationId xmlns:p14="http://schemas.microsoft.com/office/powerpoint/2010/main" val="2734366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48F48C97-82B7-4AED-9623-0B05A8509D42}"/>
              </a:ext>
            </a:extLst>
          </p:cNvPr>
          <p:cNvSpPr/>
          <p:nvPr/>
        </p:nvSpPr>
        <p:spPr>
          <a:xfrm>
            <a:off x="645459" y="960120"/>
            <a:ext cx="4081404" cy="4171278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spc="-150" dirty="0" err="1">
                <a:latin typeface="+mj-lt"/>
                <a:ea typeface="+mj-ea"/>
                <a:cs typeface="+mj-cs"/>
              </a:rPr>
              <a:t>Figyelmeztetések</a:t>
            </a:r>
            <a:endParaRPr lang="en-US" sz="4400" spc="-150" dirty="0"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spc="-150" dirty="0">
                <a:latin typeface="+mj-lt"/>
                <a:ea typeface="+mj-ea"/>
                <a:cs typeface="+mj-cs"/>
              </a:rPr>
              <a:t> </a:t>
            </a:r>
            <a:r>
              <a:rPr lang="en-US" sz="4400" spc="-150" dirty="0" err="1">
                <a:latin typeface="+mj-lt"/>
                <a:ea typeface="+mj-ea"/>
                <a:cs typeface="+mj-cs"/>
              </a:rPr>
              <a:t>az</a:t>
            </a:r>
            <a:r>
              <a:rPr lang="en-US" sz="4400" spc="-150" dirty="0">
                <a:latin typeface="+mj-lt"/>
                <a:ea typeface="+mj-ea"/>
                <a:cs typeface="+mj-cs"/>
              </a:rPr>
              <a:t> </a:t>
            </a:r>
            <a:r>
              <a:rPr lang="en-US" sz="4400" spc="-150" dirty="0" err="1">
                <a:latin typeface="+mj-lt"/>
                <a:ea typeface="+mj-ea"/>
                <a:cs typeface="+mj-cs"/>
              </a:rPr>
              <a:t>idézésben</a:t>
            </a:r>
            <a:r>
              <a:rPr lang="en-US" sz="4400" spc="-150" dirty="0">
                <a:latin typeface="+mj-lt"/>
                <a:ea typeface="+mj-ea"/>
                <a:cs typeface="+mj-cs"/>
              </a:rPr>
              <a:t>: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589FD4C-468E-4B44-98BF-63EE7DB4D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</a:pP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>
              <a:lnSpc>
                <a:spcPct val="110000"/>
              </a:lnSpc>
            </a:pP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110000"/>
              </a:lnSpc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fél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vagy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képviselője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köteles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tény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bizonyítási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kérdésekben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felkészülten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megjelenni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perfelvételi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tárgyaláson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110000"/>
              </a:lnSpc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perfelvételi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tárgyaláson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hatályosan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nyilatkozhat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jogi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képviselő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mellett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fél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vagy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jogi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képviselője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110000"/>
              </a:lnSpc>
            </a:pP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8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tárgyalás</a:t>
            </a: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elhalasztása</a:t>
            </a: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kizárt</a:t>
            </a: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</a:t>
            </a: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megfelelően</a:t>
            </a: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felkészült</a:t>
            </a: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jogi</a:t>
            </a: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8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képviselő</a:t>
            </a: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miatt</a:t>
            </a: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!!!!</a:t>
            </a:r>
          </a:p>
          <a:p>
            <a:pPr>
              <a:lnSpc>
                <a:spcPct val="110000"/>
              </a:lnSpc>
            </a:pP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30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1B5C45-69CB-4283-8624-923A47D83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500"/>
              </a:spcBef>
              <a:buFont typeface="+mj-lt"/>
              <a:buAutoNum type="romanUcPeriod"/>
            </a:pPr>
            <a:r>
              <a:rPr lang="hu-HU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Eljárási szabályok</a:t>
            </a:r>
          </a:p>
          <a:p>
            <a:pPr marL="514350" lvl="0" indent="-514350">
              <a:spcBef>
                <a:spcPts val="500"/>
              </a:spcBef>
              <a:buFont typeface="+mj-lt"/>
              <a:buAutoNum type="romanUcPeriod"/>
            </a:pPr>
            <a:r>
              <a:rPr lang="hu-HU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Keresetlevél </a:t>
            </a:r>
          </a:p>
          <a:p>
            <a:pPr marL="514350" lvl="0" indent="-514350">
              <a:spcBef>
                <a:spcPts val="500"/>
              </a:spcBef>
              <a:buFont typeface="+mj-lt"/>
              <a:buAutoNum type="romanUcPeriod"/>
            </a:pPr>
            <a:r>
              <a:rPr lang="hu-HU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Visszautasítás </a:t>
            </a:r>
          </a:p>
          <a:p>
            <a:pPr marL="514350" lvl="0" indent="-514350">
              <a:buFont typeface="+mj-lt"/>
              <a:buAutoNum type="romanUcPeriod"/>
            </a:pPr>
            <a:r>
              <a:rPr lang="hu-HU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Perfelvételi szak, perfelvételi tárgyalás, egyeztetés, keresetmódosítás </a:t>
            </a:r>
          </a:p>
          <a:p>
            <a:pPr marL="514350" lvl="0" indent="-514350">
              <a:buFont typeface="+mj-lt"/>
              <a:buAutoNum type="romanUcPeriod"/>
            </a:pPr>
            <a:r>
              <a:rPr lang="hu-HU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Közszolgálati perek </a:t>
            </a:r>
          </a:p>
          <a:p>
            <a:pPr marL="0" lvl="0" indent="0">
              <a:buNone/>
            </a:pPr>
            <a:endParaRPr lang="hu-HU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030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9">
            <a:extLst>
              <a:ext uri="{FF2B5EF4-FFF2-40B4-BE49-F238E27FC236}">
                <a16:creationId xmlns:a16="http://schemas.microsoft.com/office/drawing/2014/main" id="{17D615BD-F761-402C-9FFB-C47F6F11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11">
            <a:extLst>
              <a:ext uri="{FF2B5EF4-FFF2-40B4-BE49-F238E27FC236}">
                <a16:creationId xmlns:a16="http://schemas.microsoft.com/office/drawing/2014/main" id="{7F339C06-755E-4B75-A9EF-348BE1C7A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72B190B-8B0D-4004-B60E-EF20BD8F5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2DA77DC-B810-428E-A1CC-2FA9BD2A4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1B0311D2-C06B-4E44-9731-6638A3287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773EEFA-F4D6-4080-9798-EB34A5E9D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CD4AEFD-ABA1-4BDD-AA06-587AC7042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24F91B73-3E14-4924-8C86-0C2220CDC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2259BFDF-B4C8-472D-890F-E51D3327A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647038D-66B9-41C1-917E-322D6A6E8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9B6284EB-3C71-4A05-B5C1-FB7A66760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51D60F0E-96C4-4851-96A0-6FBDBCDC90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13360417-75A4-4A7A-AD4E-01FB71AE9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169EFC4A-1AFE-4136-B688-28E2713E14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65E9F922-2BBA-4FC7-AA30-1FCB644EC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D9EFB3D6-576F-4DD8-89C8-53B9EFBF0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69A2F58E-003D-4106-8A53-12FD5B67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78BBCD57-1744-4519-8DEF-4B4E4016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CD541280-E3F7-431D-8B7C-32FE91C82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B9605BFB-55AA-451B-8375-7C78ED77A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B93B191B-FA7F-4A8A-955E-3E03CA202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3D879DF8-1B50-4C8F-81A7-887F63FECB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0726ECBE-53E3-4C32-B912-7056C3594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" name="Group 34">
            <a:extLst>
              <a:ext uri="{FF2B5EF4-FFF2-40B4-BE49-F238E27FC236}">
                <a16:creationId xmlns:a16="http://schemas.microsoft.com/office/drawing/2014/main" id="{7ED00603-AF66-483B-8A37-EF4FB27B5B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FF2716E-8C1F-4BFB-8314-F923DAE11F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22">
              <a:extLst>
                <a:ext uri="{FF2B5EF4-FFF2-40B4-BE49-F238E27FC236}">
                  <a16:creationId xmlns:a16="http://schemas.microsoft.com/office/drawing/2014/main" id="{D57E0FA4-F289-4A4A-BFCA-0BAB4EBD91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4988A4-A6D5-42C6-9F65-B62AD07AED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219618D7-8C71-4612-9D6F-09D7D68AE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hu-HU" sz="4000"/>
              <a:t>Perfelvételi tárgyalás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43E3F57-8521-4C38-8B54-70B06426C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2017" y="3097161"/>
            <a:ext cx="6272264" cy="2960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Ábra 4" descr="Felemelt kéz">
            <a:extLst>
              <a:ext uri="{FF2B5EF4-FFF2-40B4-BE49-F238E27FC236}">
                <a16:creationId xmlns:a16="http://schemas.microsoft.com/office/drawing/2014/main" id="{76043E0E-4C66-45B2-9C9F-D5CCE607D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50646" y="5401425"/>
            <a:ext cx="1210873" cy="1210873"/>
          </a:xfrm>
          <a:prstGeom prst="rect">
            <a:avLst/>
          </a:prstGeom>
          <a:ln w="9525">
            <a:noFill/>
          </a:ln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id="{4C268071-F671-4172-A002-9B9180A4EDE3}"/>
              </a:ext>
            </a:extLst>
          </p:cNvPr>
          <p:cNvSpPr/>
          <p:nvPr/>
        </p:nvSpPr>
        <p:spPr>
          <a:xfrm>
            <a:off x="5021127" y="2981739"/>
            <a:ext cx="6480311" cy="3151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CE60E7-2ACE-405F-BB35-3CDCFC6D8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408" y="2632579"/>
            <a:ext cx="6281873" cy="181287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Elmulasztásának (jogi képviselő szabályszerű idézésre nem jelenik meg) következményei: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Ha mindegyik fél mulaszt a bíróság az ELJÁRÁST hivatalból megszünteti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Ha az egyik fél mulaszt, a tárgyalást kérelemre megtartja, ennek hiányában megszüntetés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A bíróság vélelmezi, hogy a mulasztó nem vitat vagy nem nyilatkozik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Feltételezi, hogy a jelen lévő nyilatkozata a mulasztóval közlésre került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Nincs lehetőség távollétben történő megtartást kérni (halasztás közös kérelemre, 3 nappal korábban, indokolással)</a:t>
            </a:r>
          </a:p>
        </p:txBody>
      </p:sp>
    </p:spTree>
    <p:extLst>
      <p:ext uri="{BB962C8B-B14F-4D97-AF65-F5344CB8AC3E}">
        <p14:creationId xmlns:p14="http://schemas.microsoft.com/office/powerpoint/2010/main" val="346654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05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CustomShape 1"/>
          <p:cNvSpPr/>
          <p:nvPr/>
        </p:nvSpPr>
        <p:spPr>
          <a:xfrm>
            <a:off x="645459" y="960120"/>
            <a:ext cx="3865695" cy="41712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228600" tIns="228600" rIns="228600" bIns="228600" rtlCol="0" anchor="ctr">
            <a:normAutofit/>
          </a:bodyPr>
          <a:lstStyle/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0" i="0" kern="1200" cap="none" spc="-15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hu-HU" sz="4400" b="0" i="0" kern="1200" cap="none" spc="-15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Perfelvételi tárgyalás</a:t>
            </a:r>
            <a:endParaRPr lang="en-US" sz="4400" b="0" i="0" kern="1200" cap="none" spc="-15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0" i="0" kern="1200" cap="none" spc="-15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CustomShape 3"/>
          <p:cNvSpPr/>
          <p:nvPr/>
        </p:nvSpPr>
        <p:spPr>
          <a:xfrm>
            <a:off x="4983164" y="960120"/>
            <a:ext cx="5511800" cy="41712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400" kern="1200" spc="-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egyeztetés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kötelező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perfelvételi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tárgyaláson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bármely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szakban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lehetőség</a:t>
            </a:r>
            <a:endParaRPr lang="en-US" sz="1400" kern="1200" spc="-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bíróság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jogvita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szempontjából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lényeges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nyilatkozatokat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összefoglalja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felekkel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jogvita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egészét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megvitatja</a:t>
            </a:r>
            <a:endParaRPr lang="en-US" sz="1400" kern="1200" spc="-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feleknek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perfelvételi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tárgyaláson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meg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jelenniük</a:t>
            </a:r>
            <a:endParaRPr lang="en-US" sz="1400" kern="1200" spc="-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bíróságnak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csak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egyeztetés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megtörténtét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rögzíteni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jegyzőkönyvben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annak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tartalmát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azonban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kivéve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azon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nyilatkozatokat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amelyeknek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jegyzőkönyvezését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felek</a:t>
            </a:r>
            <a:r>
              <a:rPr lang="en-US" sz="14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kérik</a:t>
            </a:r>
            <a:endParaRPr lang="en-US" sz="1400" kern="1200" spc="-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400" kern="1200" spc="-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400" kern="1200" spc="-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400" kern="1200" spc="-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837971" y="1109822"/>
            <a:ext cx="10508112" cy="506058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4994" rIns="89988" bIns="44994"/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hu-HU" spc="-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hu-HU" spc="-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hu-HU" spc="-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34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9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6" name="Group 30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67" name="Rectangle 35">
            <a:extLst>
              <a:ext uri="{FF2B5EF4-FFF2-40B4-BE49-F238E27FC236}">
                <a16:creationId xmlns:a16="http://schemas.microsoft.com/office/drawing/2014/main" id="{1376FE6E-3875-4BA3-BFD3-1C83AE033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37">
            <a:extLst>
              <a:ext uri="{FF2B5EF4-FFF2-40B4-BE49-F238E27FC236}">
                <a16:creationId xmlns:a16="http://schemas.microsoft.com/office/drawing/2014/main" id="{8DF80DFC-0DAA-4D9C-8708-26E7744A4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7E93B5CF-DC1B-4064-90CA-0640ACCBB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487309AD-9F54-464C-9D5C-F9150E22C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6BC9C62A-C653-4416-B29F-2B8637B75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8E22D742-5156-4D69-B462-2E99F39FF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D61B1907-60B8-4FC1-98EA-DEB3F1DAC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F14EF8A0-ED07-4B22-8F80-7513143E7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550E6AEB-8B09-481B-B233-A8D35A885A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BC1C3702-CA3C-4D58-AA87-0A1981493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2B883B1C-B586-4A3F-9E1B-EF85AF6A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9297B2A8-7568-46B9-ACCF-30568CF41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5C254FE3-EC1A-44F0-B752-2354791B6B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E16AC1BB-5503-4804-99EE-E958D42C3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60687E84-3245-4B30-9488-74D33E9E5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EDF0E227-412B-4AFB-952B-21EE1EC50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D0D51459-1816-4501-BFB8-11D89FCE7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EEF2FE98-05EB-4725-ACCF-C52D5DF97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36AE0C8D-3882-4E4C-8B0A-D2BF187A0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26FB5F9D-B512-421F-8071-88C359958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C6E4F7F4-DB5A-47A2-8745-C154D0E93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" name="Rectangle 58">
            <a:extLst>
              <a:ext uri="{FF2B5EF4-FFF2-40B4-BE49-F238E27FC236}">
                <a16:creationId xmlns:a16="http://schemas.microsoft.com/office/drawing/2014/main" id="{65AB87A9-8B9A-4793-87D4-AE126DADD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67490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clipart látható&#10;&#10;Ez egy automatikusan létrehozott leírás.">
            <a:extLst>
              <a:ext uri="{FF2B5EF4-FFF2-40B4-BE49-F238E27FC236}">
                <a16:creationId xmlns:a16="http://schemas.microsoft.com/office/drawing/2014/main" id="{9AF39546-E74D-47E8-9F6B-88C260E12D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38" y="942963"/>
            <a:ext cx="5197934" cy="5197934"/>
          </a:xfrm>
          <a:prstGeom prst="rect">
            <a:avLst/>
          </a:prstGeom>
          <a:ln w="9525">
            <a:noFill/>
          </a:ln>
        </p:spPr>
      </p:pic>
      <p:grpSp>
        <p:nvGrpSpPr>
          <p:cNvPr id="70" name="Group 60">
            <a:extLst>
              <a:ext uri="{FF2B5EF4-FFF2-40B4-BE49-F238E27FC236}">
                <a16:creationId xmlns:a16="http://schemas.microsoft.com/office/drawing/2014/main" id="{737607C9-4B59-4CB6-AE2D-C25102D55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62312" y="1186483"/>
            <a:ext cx="3822597" cy="4477933"/>
            <a:chOff x="807084" y="1186483"/>
            <a:chExt cx="3822597" cy="4477933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1458B88-1946-4006-9355-59CDC73C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39">
              <a:extLst>
                <a:ext uri="{FF2B5EF4-FFF2-40B4-BE49-F238E27FC236}">
                  <a16:creationId xmlns:a16="http://schemas.microsoft.com/office/drawing/2014/main" id="{E93D5CDB-D8FE-4E91-A168-F8A5603DC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1EE5B02-AD0B-4340-AD50-196911128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A437CF66-7733-42B6-89BB-F3CF9B3AA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643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8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rPr>
              <a:t>A perfelvétel lezárása. Mit tehetünk ez után?</a:t>
            </a:r>
          </a:p>
        </p:txBody>
      </p:sp>
    </p:spTree>
    <p:extLst>
      <p:ext uri="{BB962C8B-B14F-4D97-AF65-F5344CB8AC3E}">
        <p14:creationId xmlns:p14="http://schemas.microsoft.com/office/powerpoint/2010/main" val="3816366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2B277257-3FC6-403A-B1F5-D26F1A13C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hu-HU" sz="4000">
                <a:solidFill>
                  <a:schemeClr val="tx1"/>
                </a:solidFill>
              </a:rPr>
              <a:t>Perfelvétel lezárása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A2B42BE6-F563-4077-8534-0324A5AD70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574142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200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116">
            <a:extLst>
              <a:ext uri="{FF2B5EF4-FFF2-40B4-BE49-F238E27FC236}">
                <a16:creationId xmlns:a16="http://schemas.microsoft.com/office/drawing/2014/main" id="{E8DD8E1A-9945-4DBA-BC40-7A028BF32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8" name="Freeform 5">
              <a:extLst>
                <a:ext uri="{FF2B5EF4-FFF2-40B4-BE49-F238E27FC236}">
                  <a16:creationId xmlns:a16="http://schemas.microsoft.com/office/drawing/2014/main" id="{FE1C52F1-9DDF-4839-9B8F-25F7F8D42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9" name="Freeform 6">
              <a:extLst>
                <a:ext uri="{FF2B5EF4-FFF2-40B4-BE49-F238E27FC236}">
                  <a16:creationId xmlns:a16="http://schemas.microsoft.com/office/drawing/2014/main" id="{DB25E450-AEBE-4B5B-9CD7-7DDA5128D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0" name="Freeform 7">
              <a:extLst>
                <a:ext uri="{FF2B5EF4-FFF2-40B4-BE49-F238E27FC236}">
                  <a16:creationId xmlns:a16="http://schemas.microsoft.com/office/drawing/2014/main" id="{D57AF4B2-B19E-4839-9D9C-06AD5370C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1" name="Freeform 8">
              <a:extLst>
                <a:ext uri="{FF2B5EF4-FFF2-40B4-BE49-F238E27FC236}">
                  <a16:creationId xmlns:a16="http://schemas.microsoft.com/office/drawing/2014/main" id="{2949CEBF-F4A7-44B2-8A3B-22558718F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2" name="Freeform 9">
              <a:extLst>
                <a:ext uri="{FF2B5EF4-FFF2-40B4-BE49-F238E27FC236}">
                  <a16:creationId xmlns:a16="http://schemas.microsoft.com/office/drawing/2014/main" id="{28EAA589-93ED-485D-96BB-B9B21EC96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10">
              <a:extLst>
                <a:ext uri="{FF2B5EF4-FFF2-40B4-BE49-F238E27FC236}">
                  <a16:creationId xmlns:a16="http://schemas.microsoft.com/office/drawing/2014/main" id="{4BB4F238-A1F2-45F6-9074-18C4A9F921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11">
              <a:extLst>
                <a:ext uri="{FF2B5EF4-FFF2-40B4-BE49-F238E27FC236}">
                  <a16:creationId xmlns:a16="http://schemas.microsoft.com/office/drawing/2014/main" id="{1C658EE5-B46E-48ED-822D-1C3F08ECA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12">
              <a:extLst>
                <a:ext uri="{FF2B5EF4-FFF2-40B4-BE49-F238E27FC236}">
                  <a16:creationId xmlns:a16="http://schemas.microsoft.com/office/drawing/2014/main" id="{82AA74BE-73A4-4ADC-B86C-833704C0C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13">
              <a:extLst>
                <a:ext uri="{FF2B5EF4-FFF2-40B4-BE49-F238E27FC236}">
                  <a16:creationId xmlns:a16="http://schemas.microsoft.com/office/drawing/2014/main" id="{2018BD4B-A593-4075-9FDB-4739C6D53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4">
              <a:extLst>
                <a:ext uri="{FF2B5EF4-FFF2-40B4-BE49-F238E27FC236}">
                  <a16:creationId xmlns:a16="http://schemas.microsoft.com/office/drawing/2014/main" id="{0D16E44B-CE60-491F-B907-D02B0B1EE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5">
              <a:extLst>
                <a:ext uri="{FF2B5EF4-FFF2-40B4-BE49-F238E27FC236}">
                  <a16:creationId xmlns:a16="http://schemas.microsoft.com/office/drawing/2014/main" id="{2DFA7256-7E90-44B6-8E90-2111C1A1F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6">
              <a:extLst>
                <a:ext uri="{FF2B5EF4-FFF2-40B4-BE49-F238E27FC236}">
                  <a16:creationId xmlns:a16="http://schemas.microsoft.com/office/drawing/2014/main" id="{CE31CD09-2348-4B3A-9C97-CEECA4ABC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7">
              <a:extLst>
                <a:ext uri="{FF2B5EF4-FFF2-40B4-BE49-F238E27FC236}">
                  <a16:creationId xmlns:a16="http://schemas.microsoft.com/office/drawing/2014/main" id="{4E5422EF-93F2-41A9-B30F-9EFE9241D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8">
              <a:extLst>
                <a:ext uri="{FF2B5EF4-FFF2-40B4-BE49-F238E27FC236}">
                  <a16:creationId xmlns:a16="http://schemas.microsoft.com/office/drawing/2014/main" id="{7920E29F-BB48-485F-95FF-5C372339C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9">
              <a:extLst>
                <a:ext uri="{FF2B5EF4-FFF2-40B4-BE49-F238E27FC236}">
                  <a16:creationId xmlns:a16="http://schemas.microsoft.com/office/drawing/2014/main" id="{ACFDB0E0-ECEB-4EEB-925D-4BE22979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20">
              <a:extLst>
                <a:ext uri="{FF2B5EF4-FFF2-40B4-BE49-F238E27FC236}">
                  <a16:creationId xmlns:a16="http://schemas.microsoft.com/office/drawing/2014/main" id="{30CE2542-FFC2-4E6A-9F84-265FE415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21">
              <a:extLst>
                <a:ext uri="{FF2B5EF4-FFF2-40B4-BE49-F238E27FC236}">
                  <a16:creationId xmlns:a16="http://schemas.microsoft.com/office/drawing/2014/main" id="{2864C497-B900-4D3E-895C-A2A823A3C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22">
              <a:extLst>
                <a:ext uri="{FF2B5EF4-FFF2-40B4-BE49-F238E27FC236}">
                  <a16:creationId xmlns:a16="http://schemas.microsoft.com/office/drawing/2014/main" id="{26441ED2-272A-4395-9966-F5B1C8D3F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23">
              <a:extLst>
                <a:ext uri="{FF2B5EF4-FFF2-40B4-BE49-F238E27FC236}">
                  <a16:creationId xmlns:a16="http://schemas.microsoft.com/office/drawing/2014/main" id="{701CA35D-3DE0-4BE9-96A9-31A6F24DB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4">
              <a:extLst>
                <a:ext uri="{FF2B5EF4-FFF2-40B4-BE49-F238E27FC236}">
                  <a16:creationId xmlns:a16="http://schemas.microsoft.com/office/drawing/2014/main" id="{C9367E8C-A75F-4D57-8B79-1B3EEDFD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5">
              <a:extLst>
                <a:ext uri="{FF2B5EF4-FFF2-40B4-BE49-F238E27FC236}">
                  <a16:creationId xmlns:a16="http://schemas.microsoft.com/office/drawing/2014/main" id="{0846F98D-8409-4D6C-B830-625CC19EB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3" name="Group 139">
            <a:extLst>
              <a:ext uri="{FF2B5EF4-FFF2-40B4-BE49-F238E27FC236}">
                <a16:creationId xmlns:a16="http://schemas.microsoft.com/office/drawing/2014/main" id="{F35369DB-627C-41BD-9041-6426E8BF6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9BA15987-DDC0-4CAB-AF5B-7D11E25D2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2" name="Isosceles Triangle 22">
              <a:extLst>
                <a:ext uri="{FF2B5EF4-FFF2-40B4-BE49-F238E27FC236}">
                  <a16:creationId xmlns:a16="http://schemas.microsoft.com/office/drawing/2014/main" id="{9B6DF8F2-BD4C-48F5-8CDC-95B311500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8E989FB2-D6DE-43D1-84D5-1C80F990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44" name="Rectangle 144">
            <a:extLst>
              <a:ext uri="{FF2B5EF4-FFF2-40B4-BE49-F238E27FC236}">
                <a16:creationId xmlns:a16="http://schemas.microsoft.com/office/drawing/2014/main" id="{398E8958-A0BD-4366-8F61-3A496C51C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5" name="Group 146">
            <a:extLst>
              <a:ext uri="{FF2B5EF4-FFF2-40B4-BE49-F238E27FC236}">
                <a16:creationId xmlns:a16="http://schemas.microsoft.com/office/drawing/2014/main" id="{D445862C-E73D-4EFB-9DD5-8A5E3473E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8" name="Freeform 5">
              <a:extLst>
                <a:ext uri="{FF2B5EF4-FFF2-40B4-BE49-F238E27FC236}">
                  <a16:creationId xmlns:a16="http://schemas.microsoft.com/office/drawing/2014/main" id="{D2676ED1-2492-46B6-88D6-C9ED257B7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6">
              <a:extLst>
                <a:ext uri="{FF2B5EF4-FFF2-40B4-BE49-F238E27FC236}">
                  <a16:creationId xmlns:a16="http://schemas.microsoft.com/office/drawing/2014/main" id="{58A42DCC-C6BA-4B68-9FC4-FEE653997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7">
              <a:extLst>
                <a:ext uri="{FF2B5EF4-FFF2-40B4-BE49-F238E27FC236}">
                  <a16:creationId xmlns:a16="http://schemas.microsoft.com/office/drawing/2014/main" id="{F81ED05C-778D-41F3-9C0E-6DE1D668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8">
              <a:extLst>
                <a:ext uri="{FF2B5EF4-FFF2-40B4-BE49-F238E27FC236}">
                  <a16:creationId xmlns:a16="http://schemas.microsoft.com/office/drawing/2014/main" id="{EE063861-F6FC-4CC1-A77E-5993E5E25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9">
              <a:extLst>
                <a:ext uri="{FF2B5EF4-FFF2-40B4-BE49-F238E27FC236}">
                  <a16:creationId xmlns:a16="http://schemas.microsoft.com/office/drawing/2014/main" id="{7E1DA2FC-6137-4EC4-B9F4-72264C39D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0">
              <a:extLst>
                <a:ext uri="{FF2B5EF4-FFF2-40B4-BE49-F238E27FC236}">
                  <a16:creationId xmlns:a16="http://schemas.microsoft.com/office/drawing/2014/main" id="{BFE9E3A7-993F-401D-8B16-53BFC6FA2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1">
              <a:extLst>
                <a:ext uri="{FF2B5EF4-FFF2-40B4-BE49-F238E27FC236}">
                  <a16:creationId xmlns:a16="http://schemas.microsoft.com/office/drawing/2014/main" id="{23757125-5D70-4D7A-B223-2FFC51F5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03C4207E-9457-436F-B9A0-C3CAEBF81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3">
              <a:extLst>
                <a:ext uri="{FF2B5EF4-FFF2-40B4-BE49-F238E27FC236}">
                  <a16:creationId xmlns:a16="http://schemas.microsoft.com/office/drawing/2014/main" id="{64EE9697-E49F-4E62-8318-9E2DBC6E7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4">
              <a:extLst>
                <a:ext uri="{FF2B5EF4-FFF2-40B4-BE49-F238E27FC236}">
                  <a16:creationId xmlns:a16="http://schemas.microsoft.com/office/drawing/2014/main" id="{0800120F-70F4-4696-BAFB-BBC0BC576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">
              <a:extLst>
                <a:ext uri="{FF2B5EF4-FFF2-40B4-BE49-F238E27FC236}">
                  <a16:creationId xmlns:a16="http://schemas.microsoft.com/office/drawing/2014/main" id="{8D1E1ADB-5BAA-49F4-BE24-044E94104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6">
              <a:extLst>
                <a:ext uri="{FF2B5EF4-FFF2-40B4-BE49-F238E27FC236}">
                  <a16:creationId xmlns:a16="http://schemas.microsoft.com/office/drawing/2014/main" id="{9D410413-BDE6-4A4E-930A-0ACBBF8CD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7">
              <a:extLst>
                <a:ext uri="{FF2B5EF4-FFF2-40B4-BE49-F238E27FC236}">
                  <a16:creationId xmlns:a16="http://schemas.microsoft.com/office/drawing/2014/main" id="{0EBF657D-5B37-4F84-8833-C569EAB904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8">
              <a:extLst>
                <a:ext uri="{FF2B5EF4-FFF2-40B4-BE49-F238E27FC236}">
                  <a16:creationId xmlns:a16="http://schemas.microsoft.com/office/drawing/2014/main" id="{A2DBF00E-BE35-44EC-A95B-8B2EE9233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9">
              <a:extLst>
                <a:ext uri="{FF2B5EF4-FFF2-40B4-BE49-F238E27FC236}">
                  <a16:creationId xmlns:a16="http://schemas.microsoft.com/office/drawing/2014/main" id="{BA2C8141-5135-467E-B940-D3836B16E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20">
              <a:extLst>
                <a:ext uri="{FF2B5EF4-FFF2-40B4-BE49-F238E27FC236}">
                  <a16:creationId xmlns:a16="http://schemas.microsoft.com/office/drawing/2014/main" id="{44991C1A-45E7-45C6-8816-BFEDFFCCB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21">
              <a:extLst>
                <a:ext uri="{FF2B5EF4-FFF2-40B4-BE49-F238E27FC236}">
                  <a16:creationId xmlns:a16="http://schemas.microsoft.com/office/drawing/2014/main" id="{B88BEC13-903F-4318-B5AB-DC23ED2ED5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22">
              <a:extLst>
                <a:ext uri="{FF2B5EF4-FFF2-40B4-BE49-F238E27FC236}">
                  <a16:creationId xmlns:a16="http://schemas.microsoft.com/office/drawing/2014/main" id="{41E259CE-D2C5-4FBC-9FAE-5AB0BBD0E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23">
              <a:extLst>
                <a:ext uri="{FF2B5EF4-FFF2-40B4-BE49-F238E27FC236}">
                  <a16:creationId xmlns:a16="http://schemas.microsoft.com/office/drawing/2014/main" id="{495CB679-05D8-44D1-8218-C5255295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24">
              <a:extLst>
                <a:ext uri="{FF2B5EF4-FFF2-40B4-BE49-F238E27FC236}">
                  <a16:creationId xmlns:a16="http://schemas.microsoft.com/office/drawing/2014/main" id="{DFCC6878-2DB4-4497-B668-E75220A2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25">
              <a:extLst>
                <a:ext uri="{FF2B5EF4-FFF2-40B4-BE49-F238E27FC236}">
                  <a16:creationId xmlns:a16="http://schemas.microsoft.com/office/drawing/2014/main" id="{36254A6B-DCFA-42AD-906C-C43E2CAE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6" name="Rectangle 169">
            <a:extLst>
              <a:ext uri="{FF2B5EF4-FFF2-40B4-BE49-F238E27FC236}">
                <a16:creationId xmlns:a16="http://schemas.microsoft.com/office/drawing/2014/main" id="{1429180E-866D-447C-A170-484000E48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22">
            <a:extLst>
              <a:ext uri="{FF2B5EF4-FFF2-40B4-BE49-F238E27FC236}">
                <a16:creationId xmlns:a16="http://schemas.microsoft.com/office/drawing/2014/main" id="{FEE51AA4-287D-4CB8-8CD4-D6986106F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0177ACA7-E71A-4888-9EBD-074801D88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CustomShape 1"/>
          <p:cNvSpPr/>
          <p:nvPr/>
        </p:nvSpPr>
        <p:spPr>
          <a:xfrm>
            <a:off x="873978" y="1718735"/>
            <a:ext cx="5767566" cy="10723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228600" tIns="228600" rIns="228600" bIns="228600" rtlCol="0" anchor="ctr">
            <a:no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800" b="0" i="0" kern="1200" cap="none" spc="-150" dirty="0">
              <a:solidFill>
                <a:srgbClr val="FFFEFF"/>
              </a:solidFill>
              <a:effectLst/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800" b="0" i="0" kern="1200" cap="none" spc="-150" dirty="0">
              <a:solidFill>
                <a:srgbClr val="FFFEFF"/>
              </a:solidFill>
              <a:effectLst/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0" i="0" kern="1200" cap="none" spc="-150" dirty="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rPr>
              <a:t>A </a:t>
            </a:r>
            <a:r>
              <a:rPr lang="en-US" sz="4800" b="0" i="0" kern="1200" cap="none" spc="-150" dirty="0" err="1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rPr>
              <a:t>keresetváltoztatás</a:t>
            </a:r>
            <a:r>
              <a:rPr lang="en-US" sz="4800" b="0" i="0" kern="1200" cap="none" spc="-150" dirty="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800" b="0" i="0" kern="1200" cap="none" spc="-150" dirty="0" err="1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rPr>
              <a:t>szabályai</a:t>
            </a:r>
            <a:endParaRPr lang="en-US" sz="4800" b="0" i="0" kern="1200" cap="none" spc="-150" dirty="0">
              <a:solidFill>
                <a:srgbClr val="FFFEFF"/>
              </a:solidFill>
              <a:effectLst/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800" b="0" i="0" kern="1200" cap="none" spc="-150" dirty="0">
              <a:solidFill>
                <a:srgbClr val="FFFE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B2DF6337-9683-4A06-B3D5-CB22C7F4F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862" y="-6706"/>
            <a:ext cx="4642138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Ábra 2" descr="Felemelt kéz">
            <a:extLst>
              <a:ext uri="{FF2B5EF4-FFF2-40B4-BE49-F238E27FC236}">
                <a16:creationId xmlns:a16="http://schemas.microsoft.com/office/drawing/2014/main" id="{D5818166-E22E-4D0A-B8E4-DE59F8030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67107" y="5585004"/>
            <a:ext cx="1368067" cy="1368067"/>
          </a:xfrm>
          <a:prstGeom prst="rect">
            <a:avLst/>
          </a:prstGeom>
        </p:spPr>
      </p:pic>
      <p:sp>
        <p:nvSpPr>
          <p:cNvPr id="238" name="CustomShape 2"/>
          <p:cNvSpPr/>
          <p:nvPr/>
        </p:nvSpPr>
        <p:spPr>
          <a:xfrm>
            <a:off x="837971" y="1109822"/>
            <a:ext cx="10508112" cy="524659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4994" rIns="89988" bIns="44994"/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hu-HU" spc="-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hu-HU" spc="-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hu-HU" spc="-1">
              <a:latin typeface="Calibri" panose="020F0502020204030204" pitchFamily="34" charset="0"/>
            </a:endParaRPr>
          </a:p>
        </p:txBody>
      </p:sp>
      <p:sp>
        <p:nvSpPr>
          <p:cNvPr id="239" name="CustomShape 3"/>
          <p:cNvSpPr/>
          <p:nvPr/>
        </p:nvSpPr>
        <p:spPr>
          <a:xfrm>
            <a:off x="264206" y="1224287"/>
            <a:ext cx="11801783" cy="5465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CustomShape 4"/>
          <p:cNvSpPr/>
          <p:nvPr/>
        </p:nvSpPr>
        <p:spPr>
          <a:xfrm>
            <a:off x="7637528" y="1779651"/>
            <a:ext cx="4421477" cy="26836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Autofit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kern="1200" spc="-1" dirty="0">
              <a:effectLst/>
              <a:latin typeface="+mn-lt"/>
              <a:ea typeface="+mn-ea"/>
              <a:cs typeface="+mn-cs"/>
            </a:endParaRPr>
          </a:p>
          <a:p>
            <a:pPr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Főszabály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szerint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perfelvételt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lezáró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végzés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meghozatala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után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nincs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helye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keresetváltoztatásnak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kern="1200" spc="-1" dirty="0">
              <a:effectLst/>
              <a:latin typeface="+mn-lt"/>
              <a:ea typeface="+mn-ea"/>
              <a:cs typeface="+mn-cs"/>
            </a:endParaRPr>
          </a:p>
          <a:p>
            <a:pPr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Kivétel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kívül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álló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ok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miatt</a:t>
            </a:r>
            <a:endParaRPr lang="en-US" sz="1600" kern="1200" spc="-1" dirty="0">
              <a:effectLst/>
              <a:latin typeface="+mn-lt"/>
              <a:ea typeface="+mn-ea"/>
              <a:cs typeface="+mn-cs"/>
            </a:endParaRP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bíróság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valamely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eljárási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cselekménye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anyagi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pervezetése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miatt</a:t>
            </a:r>
            <a:endParaRPr lang="en-US" sz="1600" kern="1200" spc="-1" dirty="0">
              <a:effectLst/>
              <a:latin typeface="+mn-lt"/>
              <a:ea typeface="+mn-ea"/>
              <a:cs typeface="+mn-cs"/>
            </a:endParaRPr>
          </a:p>
          <a:p>
            <a:pPr marL="34290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kern="1200" spc="-1" dirty="0">
              <a:effectLst/>
              <a:latin typeface="+mn-lt"/>
              <a:ea typeface="+mn-ea"/>
              <a:cs typeface="+mn-cs"/>
            </a:endParaRPr>
          </a:p>
          <a:p>
            <a:pPr marL="34290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keresetváltoztatás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engedélyezéséről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bíróság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végzésben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dönt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34290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kern="1200" spc="-1" dirty="0">
              <a:effectLst/>
              <a:latin typeface="+mn-lt"/>
              <a:ea typeface="+mn-ea"/>
              <a:cs typeface="+mn-cs"/>
            </a:endParaRPr>
          </a:p>
          <a:p>
            <a:pPr marL="34290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Bármilyen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új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tény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állítása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is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keresetváltoztatás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34290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kern="1200" spc="-1" dirty="0">
              <a:effectLst/>
              <a:latin typeface="+mn-lt"/>
              <a:ea typeface="+mn-ea"/>
              <a:cs typeface="+mn-cs"/>
            </a:endParaRPr>
          </a:p>
          <a:p>
            <a:pPr marL="34290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Keresetváltoztatásnak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meg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kell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felelnie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keresetlevélre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vonatkozó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spc="-1" dirty="0" err="1">
                <a:effectLst/>
                <a:latin typeface="+mn-lt"/>
                <a:ea typeface="+mn-ea"/>
                <a:cs typeface="+mn-cs"/>
              </a:rPr>
              <a:t>szabályoknak</a:t>
            </a:r>
            <a:r>
              <a:rPr lang="en-US" sz="1600" kern="1200" spc="-1" dirty="0"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5468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2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2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6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2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4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5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6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7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8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9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0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1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2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3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4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5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6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7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8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9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0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1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2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CustomShape 1"/>
          <p:cNvSpPr/>
          <p:nvPr/>
        </p:nvSpPr>
        <p:spPr>
          <a:xfrm>
            <a:off x="645459" y="960120"/>
            <a:ext cx="4151966" cy="41712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228600" tIns="228600" rIns="228600" bIns="228600" rtlCol="0" anchor="ctr">
            <a:normAutofit/>
          </a:bodyPr>
          <a:lstStyle/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100" b="0" i="0" kern="1200" cap="none" spc="-15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100" b="0" i="0" kern="1200" cap="none" spc="-15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b="0" i="0" kern="1200" cap="none" spc="-15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Keresetváltoztatás</a:t>
            </a:r>
            <a:r>
              <a:rPr lang="en-US" sz="4100" b="0" i="0" kern="1200" cap="none" spc="-15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 </a:t>
            </a:r>
            <a:r>
              <a:rPr lang="en-US" sz="4100" b="0" i="0" kern="1200" cap="none" spc="-15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megszüntetés</a:t>
            </a:r>
            <a:r>
              <a:rPr lang="en-US" sz="4100" b="0" i="0" kern="1200" cap="none" spc="-15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100" b="0" i="0" kern="1200" cap="none" spc="-15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jogkövetkezménye</a:t>
            </a:r>
            <a:r>
              <a:rPr lang="en-US" sz="4100" b="0" i="0" kern="1200" cap="none" spc="-15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100" b="0" i="0" kern="1200" cap="none" spc="-15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iránti</a:t>
            </a:r>
            <a:r>
              <a:rPr lang="en-US" sz="4100" b="0" i="0" kern="1200" cap="none" spc="-15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100" b="0" i="0" kern="1200" cap="none" spc="-15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perben</a:t>
            </a:r>
            <a:endParaRPr lang="en-US" sz="4100" b="0" i="0" kern="1200" cap="none" spc="-15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100" b="0" i="0" kern="1200" cap="none" spc="-15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CustomShape 4"/>
          <p:cNvSpPr/>
          <p:nvPr/>
        </p:nvSpPr>
        <p:spPr>
          <a:xfrm>
            <a:off x="4983164" y="960120"/>
            <a:ext cx="5511800" cy="41712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Pp. 521. § (2)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bekezdése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szerint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keresetváltoztatás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esedékességtől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számított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30 </a:t>
            </a:r>
            <a:r>
              <a:rPr lang="hu-HU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ha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igényérvényesítés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alapja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Mt. 82. § (1)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bekezdésére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vagy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Mt. 83. § (3)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bekezdésére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alapította</a:t>
            </a:r>
            <a:endParaRPr lang="en-US" sz="1800" kern="1200" spc="-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a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bíróság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keresetváltoztatást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engedélyezi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akkor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felek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keresetváltoztatással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érintett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részben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utólagos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bizonyítási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indítványt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terjeszthetnek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spc="-1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elő</a:t>
            </a:r>
            <a:r>
              <a:rPr lang="en-US" sz="1800" kern="1200" spc="-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42" name="CustomShape 2"/>
          <p:cNvSpPr/>
          <p:nvPr/>
        </p:nvSpPr>
        <p:spPr>
          <a:xfrm>
            <a:off x="837971" y="1109822"/>
            <a:ext cx="10508112" cy="506058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4994" rIns="89988" bIns="44994"/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hu-HU" spc="-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hu-HU" spc="-1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hu-HU" spc="-1">
              <a:latin typeface="Calibri" panose="020F0502020204030204" pitchFamily="34" charset="0"/>
            </a:endParaRPr>
          </a:p>
        </p:txBody>
      </p:sp>
      <p:sp>
        <p:nvSpPr>
          <p:cNvPr id="243" name="CustomShape 3"/>
          <p:cNvSpPr/>
          <p:nvPr/>
        </p:nvSpPr>
        <p:spPr>
          <a:xfrm>
            <a:off x="264206" y="1224287"/>
            <a:ext cx="11801783" cy="5465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37169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2445748-840F-4EE4-A2D5-0BB78D69A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hu-HU" sz="4400">
                <a:solidFill>
                  <a:schemeClr val="tx1"/>
                </a:solidFill>
              </a:rPr>
              <a:t>V. </a:t>
            </a:r>
            <a:r>
              <a:rPr lang="hu-HU" sz="4400" b="1">
                <a:solidFill>
                  <a:schemeClr val="tx1"/>
                </a:solidFill>
              </a:rPr>
              <a:t>Közszolgálati perek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D362BB-8D49-4715-A090-2BFCDE40A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6610348" cy="417127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Közszolgálati jogviszony (Kp. Szerint)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Nincs osztott perszerkezet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Kp. nem nevesíti külön az eljárási alapelveket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Regionális KMB-k, másodfokon FT (jogi képviselet kötelező)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Illetékesség a munkavégzési hely szerint (természetes személy felperes a lakóhelye szerint is)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Munkáltatói önálló feladatokat ellátó közig szerv perképességgel rendelkezik, akkor is, ha a polgári jogi szabályok szerint nem perképes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Keresetlevelet önállóan szabályozza függetlenül a Pp.-</a:t>
            </a:r>
            <a:r>
              <a:rPr lang="hu-HU" sz="1400" dirty="0" err="1"/>
              <a:t>től</a:t>
            </a:r>
            <a:endParaRPr lang="hu-HU" sz="1400" dirty="0"/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Közigazgatási cselekmény hatályon kívül helyezése, megsemmisítése, megváltoztatása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 cselekmény elmulasztásának megállapítása, közszolgálati jogviszonnyal kapcsolatban okozott kár megtérítésére kötelezés (marasztalási per), jogsértés tényének megállapítása</a:t>
            </a:r>
          </a:p>
        </p:txBody>
      </p:sp>
    </p:spTree>
    <p:extLst>
      <p:ext uri="{BB962C8B-B14F-4D97-AF65-F5344CB8AC3E}">
        <p14:creationId xmlns:p14="http://schemas.microsoft.com/office/powerpoint/2010/main" val="814350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9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E879F8-7551-446B-8B8C-6B3208783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7194548" cy="417127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Közszolgálati jogviszonnyal kapcsolatos jogvitában közvetlenül a bírósághoz kell benyújtani a keresetlevelet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Nem kötelező a formanyomtatvány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A bíróság a keresetlevelet 8 napon belül megvizsgálja (hiánypótlás, áttétel, visszautasítás, döntés azonnali jogvédelemről)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Hiánypótlásnak van helye kötelező jogi képviselet esetén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Főszabály a társasbíráskodás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Fellebbezés, ha azt a törvény megengedi, a Kp. mulasztási perben hozott ítéletet és a marasztalási ítéletet említi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Nem alkalmazhatók a Pp. XXXIX. Fejezetének rendelkezései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Perköltségre Pp. szabályait kell alkalmazni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Munkavállalói költségkedvezmény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Bizonyításra Pp. és Kp. szabályai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sz="1400" dirty="0"/>
              <a:t>Konkrét jogszabálysértés megjelölésével lehet fellebbezni az ítélettel szemben</a:t>
            </a:r>
          </a:p>
          <a:p>
            <a:pPr marL="0" indent="0">
              <a:lnSpc>
                <a:spcPct val="110000"/>
              </a:lnSpc>
              <a:buNone/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406102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1B5C45-69CB-4283-8624-923A47D83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794042"/>
            <a:ext cx="5427137" cy="524862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1600" spc="-1" dirty="0">
                <a:ea typeface="Times New Roman"/>
              </a:rPr>
              <a:t>a munkaügyi perekre vonatkozó fejezet (XXXIX. fejezet) eltérő szabályait kell alkalmazni (pl. kötelező egyeztetés, keresetváltoztatás, soron kívüli eljárás, speciális illetékesség, bizonyítás szabályai)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1600" spc="-1" dirty="0">
                <a:ea typeface="Times New Roman"/>
              </a:rPr>
              <a:t>a járásbíróság hatáskörébe tartozó perben a jogi képviselő nélkül eljáró félre vonatkozó rendelkezéseket (XV. fejezet) és</a:t>
            </a:r>
            <a:endParaRPr lang="hu-HU" sz="1600" spc="-1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1600" spc="-1" dirty="0">
                <a:ea typeface="Times New Roman"/>
              </a:rPr>
              <a:t>az elsőfokú eljárásra vonatkozó általános szabályokat</a:t>
            </a:r>
            <a:endParaRPr lang="hu-HU" sz="1600" spc="-1" dirty="0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804A3613-0D8C-4003-A3EB-0D49BCC2C962}"/>
              </a:ext>
            </a:extLst>
          </p:cNvPr>
          <p:cNvSpPr/>
          <p:nvPr/>
        </p:nvSpPr>
        <p:spPr>
          <a:xfrm>
            <a:off x="7772689" y="3049021"/>
            <a:ext cx="3801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u-HU" sz="2800" spc="-1" dirty="0">
                <a:solidFill>
                  <a:schemeClr val="bg1"/>
                </a:solidFill>
                <a:ea typeface="Times New Roman"/>
              </a:rPr>
              <a:t> I. </a:t>
            </a:r>
            <a:r>
              <a:rPr lang="hu-HU" sz="2800" b="1" spc="-1" dirty="0">
                <a:solidFill>
                  <a:schemeClr val="bg1"/>
                </a:solidFill>
                <a:ea typeface="Times New Roman"/>
              </a:rPr>
              <a:t>Eljárási szabályok</a:t>
            </a:r>
            <a:endParaRPr lang="hu-HU" sz="2800" b="1" spc="-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03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54FA7551-62F4-4FD6-98F0-F440C2EFB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04D1569-A1A7-470B-8546-EE5D81F2D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DFC50A30-B248-4B63-B219-1E489DF87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EA7CF3E3-CE8B-4E82-948C-36A0D4AA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6C9604FC-0B58-4CC7-A999-630665069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A909FCEE-12A5-454F-821A-3C86EF47B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C9540466-9FAF-4B37-8EB1-62AC47860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278B340E-B0D9-4451-806E-E104AC1F2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5A0C7D08-9828-4793-9A58-57BECAE801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13A24A47-FA45-4531-81D9-6148DD9ED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1AB52FA6-6D25-4EA3-B11E-BE46788A8F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8AEDF898-DA89-465A-95CF-94369C7D2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4C46D32B-BD05-42DF-88EA-6188993AA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22CFB529-CCDE-4C6B-AED9-D7EE06E2E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46DF7DA7-6308-408D-802B-97AC4C38E8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C1051496-180E-4C8D-B12C-B44A473C4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EFD92D55-216C-4F38-B4F8-DBD23E0BE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04783097-1310-45AC-A2A9-28B886E45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451863B8-9514-4697-ACE7-28DE35AF0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DE27BC31-4B0D-43DA-A50D-620C4F0E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F02B9293-6045-48F7-BA66-C6CEE079A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1B057154-9E55-4F46-8F52-2C2340C2C4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>
              <a:extLst>
                <a:ext uri="{FF2B5EF4-FFF2-40B4-BE49-F238E27FC236}">
                  <a16:creationId xmlns:a16="http://schemas.microsoft.com/office/drawing/2014/main" id="{F0D99776-B00A-463D-B3CC-63B7A186B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85769A7-372A-438A-9AA5-96DC5E66F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8EA495A-1769-4B8F-A33B-BDAE3027B4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22">
              <a:extLst>
                <a:ext uri="{FF2B5EF4-FFF2-40B4-BE49-F238E27FC236}">
                  <a16:creationId xmlns:a16="http://schemas.microsoft.com/office/drawing/2014/main" id="{56F53DA0-076C-4B0B-99BF-10C069910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97A8E7D-1D13-4A15-B53E-B5FEC4DFB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0A48FC1B-FCBB-4073-AF86-8D05B9957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hu-HU" sz="4000">
                <a:ea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hu-HU" sz="4000" b="1">
                <a:ea typeface="Times New Roman" panose="02020603050405020304" pitchFamily="18" charset="0"/>
                <a:cs typeface="Times New Roman" panose="02020603050405020304" pitchFamily="18" charset="0"/>
              </a:rPr>
              <a:t>Keresetlevél</a:t>
            </a:r>
            <a:endParaRPr lang="hu-HU" sz="4000" b="1"/>
          </a:p>
        </p:txBody>
      </p: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1A2438B2-9912-419F-9C39-448B5CB18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6"/>
            <a:ext cx="6269015" cy="1807285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AA651481-6D57-4968-AEB7-35FFADD40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441" y="1479694"/>
            <a:ext cx="5939996" cy="467548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58775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8C31670-C9B1-49BB-A398-524F8E254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vert="horz" lIns="228600" tIns="228600" rIns="228600" bIns="228600" rtlCol="0" anchor="t">
            <a:normAutofit/>
          </a:bodyPr>
          <a:lstStyle/>
          <a:p>
            <a:pPr algn="l"/>
            <a:r>
              <a:rPr lang="en-US" sz="3600" b="0" i="0" kern="1200" cap="none" spc="-15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Keresetlevél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BF66A507-A8F2-4C29-837E-A4A9C29715D4}"/>
              </a:ext>
            </a:extLst>
          </p:cNvPr>
          <p:cNvSpPr/>
          <p:nvPr/>
        </p:nvSpPr>
        <p:spPr>
          <a:xfrm>
            <a:off x="3060710" y="1891601"/>
            <a:ext cx="6123783" cy="380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Bevezető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rész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-228600" defTabSz="914400" fontAlgn="t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 fontAlgn="t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Eljáró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bíróság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megnevezése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 fontAlgn="t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Felek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neve,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perbeli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állása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felperes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azonosítása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alperes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ismert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azonosító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adatai</a:t>
            </a:r>
            <a:r>
              <a:rPr lang="hu-HU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legalább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székhelye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lakóhelye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285750" indent="-228600" defTabSz="914400" fontAlgn="t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Felperes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jogi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képviselőjének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neve,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székhelye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telefonszáma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email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címe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 fontAlgn="t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-228600" defTabSz="914400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03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1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8C31670-C9B1-49BB-A398-524F8E254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vert="horz" lIns="228600" tIns="228600" rIns="228600" bIns="228600" rtlCol="0" anchor="t">
            <a:normAutofit/>
          </a:bodyPr>
          <a:lstStyle/>
          <a:p>
            <a:pPr algn="l"/>
            <a:r>
              <a:rPr lang="en-US" sz="3600" b="0" i="0" kern="1200" cap="none" spc="-15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Keresetlevél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BF66A507-A8F2-4C29-837E-A4A9C29715D4}"/>
              </a:ext>
            </a:extLst>
          </p:cNvPr>
          <p:cNvSpPr/>
          <p:nvPr/>
        </p:nvSpPr>
        <p:spPr>
          <a:xfrm>
            <a:off x="3118839" y="1891601"/>
            <a:ext cx="6123783" cy="380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lnSpc>
                <a:spcPct val="11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defTabSz="914400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Érdemi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rész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-228600" defTabSz="914400" fontAlgn="t">
              <a:lnSpc>
                <a:spcPct val="11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 fontAlgn="t">
              <a:lnSpc>
                <a:spcPct val="11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bíróság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ítéleti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rendelkezésére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irányuló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határozott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kereseti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kérelem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 fontAlgn="t">
              <a:lnSpc>
                <a:spcPct val="11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érvényesíteni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kívánt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jog a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jogalap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megjelölésével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anyagi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jogszabályi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rendelkezés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amely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alanyi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jogot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közvetlenül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keletkeztető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tényeket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meghatározza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annak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alapján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igény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támasztására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feljogosít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285750" indent="-228600" defTabSz="914400" fontAlgn="t">
              <a:lnSpc>
                <a:spcPct val="11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érvényesíteni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kívánt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jogot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kereseti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kérelmet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megalapozó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tényeket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 fontAlgn="t">
              <a:lnSpc>
                <a:spcPct val="11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érvényesíteni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kívánt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jog,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tényállítás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kereseti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kérelem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közötti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összefüggés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levezetésére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vonatkozó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érvelés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 fontAlgn="t">
              <a:lnSpc>
                <a:spcPct val="11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tényállításokat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alátámasztó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rendelkezésre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álló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bizonyítékok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bizonyítási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indítványok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>
              <a:lnSpc>
                <a:spcPct val="11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-228600" defTabSz="914400">
              <a:lnSpc>
                <a:spcPct val="11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926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6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8C31670-C9B1-49BB-A398-524F8E254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vert="horz" lIns="228600" tIns="228600" rIns="228600" bIns="228600" rtlCol="0" anchor="t">
            <a:normAutofit/>
          </a:bodyPr>
          <a:lstStyle/>
          <a:p>
            <a:pPr algn="l"/>
            <a:r>
              <a:rPr lang="en-US" sz="3600" b="0" i="0" kern="1200" cap="none" spc="-15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Keresetlevél</a:t>
            </a:r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BF66A507-A8F2-4C29-837E-A4A9C29715D4}"/>
              </a:ext>
            </a:extLst>
          </p:cNvPr>
          <p:cNvSpPr/>
          <p:nvPr/>
        </p:nvSpPr>
        <p:spPr>
          <a:xfrm>
            <a:off x="2983309" y="1920590"/>
            <a:ext cx="6123783" cy="380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Záró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rész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 fontAlgn="t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pertárgy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értéke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meghatározásánál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figyelembe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vett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tények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jogszabályhely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 fontAlgn="t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bíróság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hatásköre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illetékessége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joghatóság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285750" indent="-228600" defTabSz="914400" fontAlgn="t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jogszabály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által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biztosított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illetékfizetés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alóli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mentesülés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alapjául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szolgáló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tények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jogszabályok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 fontAlgn="t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jogi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személy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fél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perbeli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jogképességét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indokolva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bizonyítva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törvényes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képviselőjének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meghatalmazottjának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képviseleti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jogát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megalapozó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tényeket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jogszabály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helyét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28600" defTabSz="914400" fontAlgn="t">
              <a:lnSpc>
                <a:spcPct val="120000"/>
              </a:lnSpc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záró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részben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feltüntetett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tényeket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alátámasztó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bizonyítékokat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893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5CE3AD0-E5E9-41E2-8750-1368DDC3E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hu-HU" sz="3600" b="1">
                <a:solidFill>
                  <a:schemeClr val="accent1"/>
                </a:solidFill>
              </a:rPr>
              <a:t>Mellékletek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39AD71B-9DB5-4E1D-BECD-32798DB45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pPr marL="285750" lvl="0" indent="-285750" fontAlgn="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u-HU" sz="1600">
                <a:ea typeface="+mn-ea"/>
                <a:cs typeface="+mn-cs"/>
              </a:rPr>
              <a:t>meghatalmazás (kivéve általános meghatalmazás esetén)</a:t>
            </a:r>
          </a:p>
          <a:p>
            <a:pPr marL="285750" lvl="0" indent="-285750" fontAlgn="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u-HU" sz="1600">
                <a:ea typeface="+mn-ea"/>
                <a:cs typeface="+mn-cs"/>
              </a:rPr>
              <a:t>a keresetlevél érdemi részében feltüntetett bizonyítékok</a:t>
            </a:r>
          </a:p>
          <a:p>
            <a:pPr marL="285750" lvl="0" indent="-285750" fontAlgn="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u-HU" sz="1600">
                <a:ea typeface="+mn-ea"/>
                <a:cs typeface="+mn-cs"/>
              </a:rPr>
              <a:t>a keresetlevél záró részében feltüntetett bizonyítékok, költségkedvezmény iránti kérelem vagy jogszabályon alapuló kedvezmény esetén az jogszabályban előírt iratok</a:t>
            </a:r>
          </a:p>
          <a:p>
            <a:pPr marL="285750" lvl="0" indent="-285750" fontAlgn="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u-HU" sz="1600">
                <a:ea typeface="+mn-ea"/>
                <a:cs typeface="+mn-cs"/>
              </a:rPr>
              <a:t>idegen nyelvű irat egyszerű magyar nyelvű fordítása</a:t>
            </a:r>
            <a:endParaRPr lang="hu-HU" sz="1600"/>
          </a:p>
          <a:p>
            <a:endParaRPr lang="hu-HU" sz="1600"/>
          </a:p>
        </p:txBody>
      </p:sp>
    </p:spTree>
    <p:extLst>
      <p:ext uri="{BB962C8B-B14F-4D97-AF65-F5344CB8AC3E}">
        <p14:creationId xmlns:p14="http://schemas.microsoft.com/office/powerpoint/2010/main" val="1280266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053D008-F2CA-4BE8-9F60-E2A3D9731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hu-HU" sz="3600" b="1">
                <a:solidFill>
                  <a:schemeClr val="accent1"/>
                </a:solidFill>
              </a:rPr>
              <a:t>Keresetlevél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E9AF073-EE6A-4BF5-9FD9-D01C280E2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1600"/>
              <a:t>Személyesen eljáró felperes – jogi képviselet választása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600"/>
              <a:t>Nyomtatvány!!!! (szóban is előadhatja)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600"/>
              <a:t>Nem kell feltüntetni a jogalapot, jogi érvelést, jogszabályhelyet, de beazonosíthatónak kell lennie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600"/>
              <a:t>Hiánypótlás – legfontosabb bírósági intézkedés!!!!</a:t>
            </a:r>
          </a:p>
        </p:txBody>
      </p:sp>
    </p:spTree>
    <p:extLst>
      <p:ext uri="{BB962C8B-B14F-4D97-AF65-F5344CB8AC3E}">
        <p14:creationId xmlns:p14="http://schemas.microsoft.com/office/powerpoint/2010/main" val="317381013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z">
  <a:themeElements>
    <a:clrScheme name="Atlasz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z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1733</Words>
  <Application>Microsoft Office PowerPoint</Application>
  <PresentationFormat>Szélesvásznú</PresentationFormat>
  <Paragraphs>164</Paragraphs>
  <Slides>27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4" baseType="lpstr">
      <vt:lpstr>Abadi Extra Light</vt:lpstr>
      <vt:lpstr>Arial</vt:lpstr>
      <vt:lpstr>Calibri</vt:lpstr>
      <vt:lpstr>Calibri Light</vt:lpstr>
      <vt:lpstr>Rockwell</vt:lpstr>
      <vt:lpstr>Wingdings</vt:lpstr>
      <vt:lpstr>Atlasz</vt:lpstr>
      <vt:lpstr>Az igazsághoz vezető út – Az új Pp. és a Kp. Alkalmazásának tapasztalatai a munkaügyi perekben és közszolgálati jogvitákban    Fürjes Annamária FKMB  </vt:lpstr>
      <vt:lpstr>PowerPoint-bemutató</vt:lpstr>
      <vt:lpstr>PowerPoint-bemutató</vt:lpstr>
      <vt:lpstr>II. Keresetlevél</vt:lpstr>
      <vt:lpstr>Keresetlevél</vt:lpstr>
      <vt:lpstr>Keresetlevél</vt:lpstr>
      <vt:lpstr>Keresetlevél</vt:lpstr>
      <vt:lpstr>Mellékletek</vt:lpstr>
      <vt:lpstr>Keresetlevél</vt:lpstr>
      <vt:lpstr>III. Visszautasítás</vt:lpstr>
      <vt:lpstr>Keresetlevél visszautasítása -hiánypótlás mellőzésével (Pp. 176.§) I. </vt:lpstr>
      <vt:lpstr>Keresetlevél visszautasítása -hiánypótlás mellőzésével (Pp. 176.§) II.</vt:lpstr>
      <vt:lpstr>PowerPoint-bemutató</vt:lpstr>
      <vt:lpstr>Keresetlevél visszautasítása – hiánypótlást követően</vt:lpstr>
      <vt:lpstr>PowerPoint-bemutató</vt:lpstr>
      <vt:lpstr>A keresetlevél előterjesztéséhez fűződő joghatások (Pp. 178.§): </vt:lpstr>
      <vt:lpstr>PowerPoint-bemutató</vt:lpstr>
      <vt:lpstr>Perfelvételi szak </vt:lpstr>
      <vt:lpstr>PowerPoint-bemutató</vt:lpstr>
      <vt:lpstr>Perfelvételi tárgyalás</vt:lpstr>
      <vt:lpstr>PowerPoint-bemutató</vt:lpstr>
      <vt:lpstr>A perfelvétel lezárása. Mit tehetünk ez után?</vt:lpstr>
      <vt:lpstr>Perfelvétel lezárása</vt:lpstr>
      <vt:lpstr>PowerPoint-bemutató</vt:lpstr>
      <vt:lpstr>PowerPoint-bemutató</vt:lpstr>
      <vt:lpstr>V. Közszolgálati perek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igazsághoz vezető út – Az új Pp. és a Kp. Alkalmazásának tapasztalatai a munkaügyi perekben és közszolgálati jogvitákban    Fürjes Annamária FKMB</dc:title>
  <dc:creator>Fürjes Annamária dr</dc:creator>
  <cp:lastModifiedBy>Krisztina</cp:lastModifiedBy>
  <cp:revision>9</cp:revision>
  <dcterms:created xsi:type="dcterms:W3CDTF">2019-11-05T20:11:48Z</dcterms:created>
  <dcterms:modified xsi:type="dcterms:W3CDTF">2019-11-06T17:38:06Z</dcterms:modified>
</cp:coreProperties>
</file>