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312" r:id="rId3"/>
    <p:sldId id="314" r:id="rId4"/>
    <p:sldId id="315" r:id="rId5"/>
    <p:sldId id="318" r:id="rId6"/>
    <p:sldId id="322" r:id="rId7"/>
    <p:sldId id="321" r:id="rId8"/>
    <p:sldId id="323" r:id="rId9"/>
    <p:sldId id="324" r:id="rId10"/>
    <p:sldId id="328" r:id="rId11"/>
    <p:sldId id="327" r:id="rId12"/>
    <p:sldId id="326" r:id="rId13"/>
    <p:sldId id="320" r:id="rId14"/>
    <p:sldId id="329" r:id="rId1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9CA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ungler\OneDrive\PD\fuzzy%20set\EU_SILC_Poverty_Exclusion_Eurostat_Table_t2020_50FlagDesc_9ff46469-e592-4205-9fa6-7bbd95a1f9ff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Szegénység és társadalmi kirekesztettség</a:t>
            </a:r>
          </a:p>
          <a:p>
            <a:pPr>
              <a:defRPr/>
            </a:pPr>
            <a:r>
              <a:rPr lang="hu-HU"/>
              <a:t>(EU-SILC)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Munka1!$A$1:$A$33</c:f>
              <c:strCache>
                <c:ptCount val="33"/>
                <c:pt idx="0">
                  <c:v>Czechia</c:v>
                </c:pt>
                <c:pt idx="1">
                  <c:v>Finland</c:v>
                </c:pt>
                <c:pt idx="2">
                  <c:v>Slovakia</c:v>
                </c:pt>
                <c:pt idx="3">
                  <c:v>Netherlands</c:v>
                </c:pt>
                <c:pt idx="4">
                  <c:v>France</c:v>
                </c:pt>
                <c:pt idx="5">
                  <c:v>Slovenia</c:v>
                </c:pt>
                <c:pt idx="6">
                  <c:v>Denmark</c:v>
                </c:pt>
                <c:pt idx="7">
                  <c:v>Sweden</c:v>
                </c:pt>
                <c:pt idx="8">
                  <c:v>Austria</c:v>
                </c:pt>
                <c:pt idx="9">
                  <c:v>Germany</c:v>
                </c:pt>
                <c:pt idx="10">
                  <c:v>Malta</c:v>
                </c:pt>
                <c:pt idx="11">
                  <c:v>Poland</c:v>
                </c:pt>
                <c:pt idx="12">
                  <c:v>Belgium</c:v>
                </c:pt>
                <c:pt idx="13">
                  <c:v>Luxembourg</c:v>
                </c:pt>
                <c:pt idx="14">
                  <c:v>United Kingdom</c:v>
                </c:pt>
                <c:pt idx="15">
                  <c:v>Euro area (19 countries)</c:v>
                </c:pt>
                <c:pt idx="16">
                  <c:v>Euro area (18 countries)</c:v>
                </c:pt>
                <c:pt idx="17">
                  <c:v>European Union (changing composition)</c:v>
                </c:pt>
                <c:pt idx="18">
                  <c:v>EU (28 countries)</c:v>
                </c:pt>
                <c:pt idx="19">
                  <c:v>EU (27 countries)</c:v>
                </c:pt>
                <c:pt idx="20">
                  <c:v>Ireland</c:v>
                </c:pt>
                <c:pt idx="21">
                  <c:v>Portugal</c:v>
                </c:pt>
                <c:pt idx="22">
                  <c:v>Estonia</c:v>
                </c:pt>
                <c:pt idx="23">
                  <c:v>Cyprus</c:v>
                </c:pt>
                <c:pt idx="24">
                  <c:v>Hungary</c:v>
                </c:pt>
                <c:pt idx="25">
                  <c:v>Croatia</c:v>
                </c:pt>
                <c:pt idx="26">
                  <c:v>Spain</c:v>
                </c:pt>
                <c:pt idx="27">
                  <c:v>Latvia</c:v>
                </c:pt>
                <c:pt idx="28">
                  <c:v>Italy</c:v>
                </c:pt>
                <c:pt idx="29">
                  <c:v>Lithuania</c:v>
                </c:pt>
                <c:pt idx="30">
                  <c:v>Greece</c:v>
                </c:pt>
                <c:pt idx="31">
                  <c:v>Romania</c:v>
                </c:pt>
                <c:pt idx="32">
                  <c:v>Bulgaria</c:v>
                </c:pt>
              </c:strCache>
            </c:strRef>
          </c:cat>
          <c:val>
            <c:numRef>
              <c:f>Munka1!$B$1:$B$33</c:f>
              <c:numCache>
                <c:formatCode>General</c:formatCode>
                <c:ptCount val="33"/>
                <c:pt idx="0">
                  <c:v>12.2</c:v>
                </c:pt>
                <c:pt idx="1">
                  <c:v>15.7</c:v>
                </c:pt>
                <c:pt idx="2">
                  <c:v>16.3</c:v>
                </c:pt>
                <c:pt idx="3">
                  <c:v>17</c:v>
                </c:pt>
                <c:pt idx="4">
                  <c:v>17.100000000000001</c:v>
                </c:pt>
                <c:pt idx="5">
                  <c:v>17.100000000000001</c:v>
                </c:pt>
                <c:pt idx="6">
                  <c:v>17.2</c:v>
                </c:pt>
                <c:pt idx="7">
                  <c:v>17.7</c:v>
                </c:pt>
                <c:pt idx="8">
                  <c:v>18.100000000000001</c:v>
                </c:pt>
                <c:pt idx="9">
                  <c:v>19</c:v>
                </c:pt>
                <c:pt idx="10">
                  <c:v>19.3</c:v>
                </c:pt>
                <c:pt idx="11">
                  <c:v>19.5</c:v>
                </c:pt>
                <c:pt idx="12">
                  <c:v>20.3</c:v>
                </c:pt>
                <c:pt idx="13">
                  <c:v>21.5</c:v>
                </c:pt>
                <c:pt idx="14">
                  <c:v>22</c:v>
                </c:pt>
                <c:pt idx="15">
                  <c:v>22.1</c:v>
                </c:pt>
                <c:pt idx="16">
                  <c:v>22.1</c:v>
                </c:pt>
                <c:pt idx="17">
                  <c:v>22.4</c:v>
                </c:pt>
                <c:pt idx="18">
                  <c:v>22.4</c:v>
                </c:pt>
                <c:pt idx="19">
                  <c:v>22.4</c:v>
                </c:pt>
                <c:pt idx="20">
                  <c:v>22.7</c:v>
                </c:pt>
                <c:pt idx="21">
                  <c:v>23.3</c:v>
                </c:pt>
                <c:pt idx="22">
                  <c:v>23.4</c:v>
                </c:pt>
                <c:pt idx="23">
                  <c:v>25.2</c:v>
                </c:pt>
                <c:pt idx="24">
                  <c:v>25.6</c:v>
                </c:pt>
                <c:pt idx="25">
                  <c:v>26.4</c:v>
                </c:pt>
                <c:pt idx="26">
                  <c:v>26.6</c:v>
                </c:pt>
                <c:pt idx="27">
                  <c:v>28.2</c:v>
                </c:pt>
                <c:pt idx="28">
                  <c:v>28.9</c:v>
                </c:pt>
                <c:pt idx="29">
                  <c:v>29.6</c:v>
                </c:pt>
                <c:pt idx="30">
                  <c:v>34.799999999999997</c:v>
                </c:pt>
                <c:pt idx="31">
                  <c:v>35.700000000000003</c:v>
                </c:pt>
                <c:pt idx="32">
                  <c:v>38.9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40-4BA9-8B26-DD0325DCC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97226448"/>
        <c:axId val="1397227536"/>
      </c:barChart>
      <c:catAx>
        <c:axId val="1397226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97227536"/>
        <c:crosses val="autoZero"/>
        <c:auto val="1"/>
        <c:lblAlgn val="ctr"/>
        <c:lblOffset val="100"/>
        <c:noMultiLvlLbl val="0"/>
      </c:catAx>
      <c:valAx>
        <c:axId val="1397227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9722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5C4D46-0E75-42F5-9FFB-3A9460A7DAF7}" type="doc">
      <dgm:prSet loTypeId="urn:microsoft.com/office/officeart/2005/8/layout/vList5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hu-HU"/>
        </a:p>
      </dgm:t>
    </dgm:pt>
    <dgm:pt modelId="{78DCF3D0-4420-498D-BB55-7359628A2B76}">
      <dgm:prSet phldrT="[Szöveg]"/>
      <dgm:spPr/>
      <dgm:t>
        <a:bodyPr/>
        <a:lstStyle/>
        <a:p>
          <a:r>
            <a:rPr lang="hu-HU" dirty="0"/>
            <a:t>Az elbocsátás valós oka</a:t>
          </a:r>
        </a:p>
      </dgm:t>
    </dgm:pt>
    <dgm:pt modelId="{D6FCD037-F202-440F-A41F-E34A72AF6691}" type="parTrans" cxnId="{4842BA2A-04FE-4CAF-B37B-B49162CCB082}">
      <dgm:prSet/>
      <dgm:spPr/>
      <dgm:t>
        <a:bodyPr/>
        <a:lstStyle/>
        <a:p>
          <a:endParaRPr lang="hu-HU"/>
        </a:p>
      </dgm:t>
    </dgm:pt>
    <dgm:pt modelId="{57FE37D2-638F-4BD9-A72D-C6C1A94C06C5}" type="sibTrans" cxnId="{4842BA2A-04FE-4CAF-B37B-B49162CCB082}">
      <dgm:prSet/>
      <dgm:spPr/>
      <dgm:t>
        <a:bodyPr/>
        <a:lstStyle/>
        <a:p>
          <a:endParaRPr lang="hu-HU"/>
        </a:p>
      </dgm:t>
    </dgm:pt>
    <dgm:pt modelId="{C25F838D-16DD-4F66-9167-2C0D8D41BE36}">
      <dgm:prSet phldrT="[Szöveg]"/>
      <dgm:spPr/>
      <dgm:t>
        <a:bodyPr/>
        <a:lstStyle/>
        <a:p>
          <a:r>
            <a:rPr lang="hu-HU" dirty="0"/>
            <a:t>A munkavállaló magatartása, képessége, a munkáltató gazdasági működése</a:t>
          </a:r>
        </a:p>
      </dgm:t>
    </dgm:pt>
    <dgm:pt modelId="{3A825470-F232-4A5F-82FC-C62572CAD0E2}" type="parTrans" cxnId="{2578BEBF-34F1-43E4-A3F7-F6BE1FD69EC4}">
      <dgm:prSet/>
      <dgm:spPr/>
      <dgm:t>
        <a:bodyPr/>
        <a:lstStyle/>
        <a:p>
          <a:endParaRPr lang="hu-HU"/>
        </a:p>
      </dgm:t>
    </dgm:pt>
    <dgm:pt modelId="{7D3193B8-F191-42F6-AB88-75F3DDC4DED8}" type="sibTrans" cxnId="{2578BEBF-34F1-43E4-A3F7-F6BE1FD69EC4}">
      <dgm:prSet/>
      <dgm:spPr/>
      <dgm:t>
        <a:bodyPr/>
        <a:lstStyle/>
        <a:p>
          <a:endParaRPr lang="hu-HU"/>
        </a:p>
      </dgm:t>
    </dgm:pt>
    <dgm:pt modelId="{B683FCEA-6361-419A-9FA8-C9538E71BE35}">
      <dgm:prSet phldrT="[Szöveg]"/>
      <dgm:spPr/>
      <dgm:t>
        <a:bodyPr/>
        <a:lstStyle/>
        <a:p>
          <a:r>
            <a:rPr lang="hu-HU" dirty="0"/>
            <a:t>Felmondási tilalmak</a:t>
          </a:r>
        </a:p>
      </dgm:t>
    </dgm:pt>
    <dgm:pt modelId="{9DC15B74-96A6-4206-A12B-84132417EB87}" type="parTrans" cxnId="{1DBB59A7-9E8E-4146-B495-CAA3424BE31C}">
      <dgm:prSet/>
      <dgm:spPr/>
      <dgm:t>
        <a:bodyPr/>
        <a:lstStyle/>
        <a:p>
          <a:endParaRPr lang="hu-HU"/>
        </a:p>
      </dgm:t>
    </dgm:pt>
    <dgm:pt modelId="{A6763158-32C5-4B9E-9EA6-1CA82EA1B080}" type="sibTrans" cxnId="{1DBB59A7-9E8E-4146-B495-CAA3424BE31C}">
      <dgm:prSet/>
      <dgm:spPr/>
      <dgm:t>
        <a:bodyPr/>
        <a:lstStyle/>
        <a:p>
          <a:endParaRPr lang="hu-HU"/>
        </a:p>
      </dgm:t>
    </dgm:pt>
    <dgm:pt modelId="{F439733E-4232-4232-A7B4-88F02CD12640}">
      <dgm:prSet phldrT="[Szöveg]"/>
      <dgm:spPr/>
      <dgm:t>
        <a:bodyPr/>
        <a:lstStyle/>
        <a:p>
          <a:r>
            <a:rPr lang="hu-HU" dirty="0"/>
            <a:t>Eljárási garanciák</a:t>
          </a:r>
        </a:p>
      </dgm:t>
    </dgm:pt>
    <dgm:pt modelId="{28599110-0488-4590-972C-930498DDFF36}" type="parTrans" cxnId="{745C1C45-926C-4BBD-B808-B9C3660C7886}">
      <dgm:prSet/>
      <dgm:spPr/>
      <dgm:t>
        <a:bodyPr/>
        <a:lstStyle/>
        <a:p>
          <a:endParaRPr lang="hu-HU"/>
        </a:p>
      </dgm:t>
    </dgm:pt>
    <dgm:pt modelId="{31384D2D-AE61-4330-A38C-63C5DE444A4F}" type="sibTrans" cxnId="{745C1C45-926C-4BBD-B808-B9C3660C7886}">
      <dgm:prSet/>
      <dgm:spPr/>
      <dgm:t>
        <a:bodyPr/>
        <a:lstStyle/>
        <a:p>
          <a:endParaRPr lang="hu-HU"/>
        </a:p>
      </dgm:t>
    </dgm:pt>
    <dgm:pt modelId="{CEF4B098-D292-447C-ACBA-45E0EF6B770E}">
      <dgm:prSet phldrT="[Szöveg]"/>
      <dgm:spPr/>
      <dgm:t>
        <a:bodyPr/>
        <a:lstStyle/>
        <a:p>
          <a:r>
            <a:rPr lang="hu-HU" dirty="0"/>
            <a:t>Alaki kötöttség – indokolás írásba foglalása</a:t>
          </a:r>
        </a:p>
      </dgm:t>
    </dgm:pt>
    <dgm:pt modelId="{02B2EBDB-D16E-4DE9-9D56-E0DEDACC67C0}" type="parTrans" cxnId="{325B966C-3C97-449F-9B5E-E36D7B38E4CE}">
      <dgm:prSet/>
      <dgm:spPr/>
      <dgm:t>
        <a:bodyPr/>
        <a:lstStyle/>
        <a:p>
          <a:endParaRPr lang="hu-HU"/>
        </a:p>
      </dgm:t>
    </dgm:pt>
    <dgm:pt modelId="{20E17217-865A-420D-8D70-4C2279195FF7}" type="sibTrans" cxnId="{325B966C-3C97-449F-9B5E-E36D7B38E4CE}">
      <dgm:prSet/>
      <dgm:spPr/>
      <dgm:t>
        <a:bodyPr/>
        <a:lstStyle/>
        <a:p>
          <a:endParaRPr lang="hu-HU"/>
        </a:p>
      </dgm:t>
    </dgm:pt>
    <dgm:pt modelId="{5CD76104-81D7-4D03-BAB7-6BAF98E66F74}">
      <dgm:prSet phldrT="[Szöveg]"/>
      <dgm:spPr/>
      <dgm:t>
        <a:bodyPr/>
        <a:lstStyle/>
        <a:p>
          <a:r>
            <a:rPr lang="hu-HU" dirty="0"/>
            <a:t>Jövedelem védelme, végkielégítés</a:t>
          </a:r>
        </a:p>
      </dgm:t>
    </dgm:pt>
    <dgm:pt modelId="{783C01E5-CB5E-46DE-8D45-757BBC7405EC}" type="parTrans" cxnId="{FC2EB19F-521F-438D-B173-28B4CDD4004C}">
      <dgm:prSet/>
      <dgm:spPr/>
      <dgm:t>
        <a:bodyPr/>
        <a:lstStyle/>
        <a:p>
          <a:endParaRPr lang="hu-HU"/>
        </a:p>
      </dgm:t>
    </dgm:pt>
    <dgm:pt modelId="{ACEC19AC-D28A-4747-B39D-8DA11734E790}" type="sibTrans" cxnId="{FC2EB19F-521F-438D-B173-28B4CDD4004C}">
      <dgm:prSet/>
      <dgm:spPr/>
      <dgm:t>
        <a:bodyPr/>
        <a:lstStyle/>
        <a:p>
          <a:endParaRPr lang="hu-HU"/>
        </a:p>
      </dgm:t>
    </dgm:pt>
    <dgm:pt modelId="{021A4F01-364A-4BBA-B92E-4E1E7D4B8F90}">
      <dgm:prSet phldrT="[Szöveg]"/>
      <dgm:spPr/>
      <dgm:t>
        <a:bodyPr/>
        <a:lstStyle/>
        <a:p>
          <a:r>
            <a:rPr lang="hu-HU" dirty="0"/>
            <a:t>Felmondási idő vagy kompenzáció</a:t>
          </a:r>
        </a:p>
      </dgm:t>
    </dgm:pt>
    <dgm:pt modelId="{405EBA7F-25AD-4DB1-8F43-41C8B26CAA01}" type="parTrans" cxnId="{7F3DA097-030A-4C6E-A064-A8DC599C55FF}">
      <dgm:prSet/>
      <dgm:spPr/>
      <dgm:t>
        <a:bodyPr/>
        <a:lstStyle/>
        <a:p>
          <a:endParaRPr lang="hu-HU"/>
        </a:p>
      </dgm:t>
    </dgm:pt>
    <dgm:pt modelId="{EE24CF00-F70D-4CC1-AB2D-85C11762B402}" type="sibTrans" cxnId="{7F3DA097-030A-4C6E-A064-A8DC599C55FF}">
      <dgm:prSet/>
      <dgm:spPr/>
      <dgm:t>
        <a:bodyPr/>
        <a:lstStyle/>
        <a:p>
          <a:endParaRPr lang="hu-HU"/>
        </a:p>
      </dgm:t>
    </dgm:pt>
    <dgm:pt modelId="{A6B9D6D1-E88A-44B5-A4E9-7A9201B58737}">
      <dgm:prSet phldrT="[Szöveg]"/>
      <dgm:spPr/>
      <dgm:t>
        <a:bodyPr/>
        <a:lstStyle/>
        <a:p>
          <a:r>
            <a:rPr lang="hu-HU" dirty="0"/>
            <a:t>Megtámadás joga</a:t>
          </a:r>
        </a:p>
      </dgm:t>
    </dgm:pt>
    <dgm:pt modelId="{CED5FCBA-DFAF-41F5-BBB4-57CD2843BBE6}" type="parTrans" cxnId="{8FEEFDAB-09A6-4732-97D3-1085813A40CB}">
      <dgm:prSet/>
      <dgm:spPr/>
      <dgm:t>
        <a:bodyPr/>
        <a:lstStyle/>
        <a:p>
          <a:endParaRPr lang="hu-HU"/>
        </a:p>
      </dgm:t>
    </dgm:pt>
    <dgm:pt modelId="{DA0A34A3-8676-4F59-9856-DFCF6CC6C5A4}" type="sibTrans" cxnId="{8FEEFDAB-09A6-4732-97D3-1085813A40CB}">
      <dgm:prSet/>
      <dgm:spPr/>
      <dgm:t>
        <a:bodyPr/>
        <a:lstStyle/>
        <a:p>
          <a:endParaRPr lang="hu-HU"/>
        </a:p>
      </dgm:t>
    </dgm:pt>
    <dgm:pt modelId="{A06C700B-5800-4465-AFC6-14DAFC919B85}">
      <dgm:prSet phldrT="[Szöveg]"/>
      <dgm:spPr/>
      <dgm:t>
        <a:bodyPr/>
        <a:lstStyle/>
        <a:p>
          <a:r>
            <a:rPr lang="hu-HU" dirty="0"/>
            <a:t>Konzultáció a munkavállalói képviselőkkel, figyelmeztetés</a:t>
          </a:r>
        </a:p>
      </dgm:t>
    </dgm:pt>
    <dgm:pt modelId="{2FFF1BC3-03B3-4FAB-9F92-2D2ED0B1643E}" type="parTrans" cxnId="{9E5595AF-DE9A-422B-AB6E-90577A2E3A86}">
      <dgm:prSet/>
      <dgm:spPr/>
      <dgm:t>
        <a:bodyPr/>
        <a:lstStyle/>
        <a:p>
          <a:endParaRPr lang="hu-HU"/>
        </a:p>
      </dgm:t>
    </dgm:pt>
    <dgm:pt modelId="{C2A3F894-97F6-4E48-8E88-EED44396F8EF}" type="sibTrans" cxnId="{9E5595AF-DE9A-422B-AB6E-90577A2E3A86}">
      <dgm:prSet/>
      <dgm:spPr/>
      <dgm:t>
        <a:bodyPr/>
        <a:lstStyle/>
        <a:p>
          <a:endParaRPr lang="hu-HU"/>
        </a:p>
      </dgm:t>
    </dgm:pt>
    <dgm:pt modelId="{243C496C-B349-412D-AFB6-10C61EEF48F0}">
      <dgm:prSet phldrT="[Szöveg]"/>
      <dgm:spPr/>
      <dgm:t>
        <a:bodyPr/>
        <a:lstStyle/>
        <a:p>
          <a:r>
            <a:rPr lang="hu-HU" dirty="0"/>
            <a:t>Meghatározott intervallum a felmondás gyakorlására</a:t>
          </a:r>
        </a:p>
      </dgm:t>
    </dgm:pt>
    <dgm:pt modelId="{DCB53DD3-FB12-4110-9D19-71BAFD9F4A20}" type="parTrans" cxnId="{2FA0BBB3-650B-4BA9-AE0B-5C7A1B0A371D}">
      <dgm:prSet/>
      <dgm:spPr/>
      <dgm:t>
        <a:bodyPr/>
        <a:lstStyle/>
        <a:p>
          <a:endParaRPr lang="hu-HU"/>
        </a:p>
      </dgm:t>
    </dgm:pt>
    <dgm:pt modelId="{416AD8B6-E143-49D2-A6EA-B48B58AE07E7}" type="sibTrans" cxnId="{2FA0BBB3-650B-4BA9-AE0B-5C7A1B0A371D}">
      <dgm:prSet/>
      <dgm:spPr/>
      <dgm:t>
        <a:bodyPr/>
        <a:lstStyle/>
        <a:p>
          <a:endParaRPr lang="hu-HU"/>
        </a:p>
      </dgm:t>
    </dgm:pt>
    <dgm:pt modelId="{3B359DEA-021E-423D-B19E-E5C8F811835F}">
      <dgm:prSet phldrT="[Szöveg]"/>
      <dgm:spPr/>
      <dgm:t>
        <a:bodyPr/>
        <a:lstStyle/>
        <a:p>
          <a:r>
            <a:rPr lang="hu-HU" dirty="0"/>
            <a:t>Felmentés a munkavégzés alól</a:t>
          </a:r>
        </a:p>
      </dgm:t>
    </dgm:pt>
    <dgm:pt modelId="{6D60154E-706E-405B-8847-A8C07C026043}" type="parTrans" cxnId="{202080BD-3218-4A97-A399-F23CEC293BB8}">
      <dgm:prSet/>
      <dgm:spPr/>
      <dgm:t>
        <a:bodyPr/>
        <a:lstStyle/>
        <a:p>
          <a:endParaRPr lang="hu-HU"/>
        </a:p>
      </dgm:t>
    </dgm:pt>
    <dgm:pt modelId="{CD8A6EA3-05B0-49C0-90D4-A2511233F38B}" type="sibTrans" cxnId="{202080BD-3218-4A97-A399-F23CEC293BB8}">
      <dgm:prSet/>
      <dgm:spPr/>
      <dgm:t>
        <a:bodyPr/>
        <a:lstStyle/>
        <a:p>
          <a:endParaRPr lang="hu-HU"/>
        </a:p>
      </dgm:t>
    </dgm:pt>
    <dgm:pt modelId="{C96B02E4-E4B7-430F-A3BA-1F6A49A5A1F8}" type="pres">
      <dgm:prSet presAssocID="{DA5C4D46-0E75-42F5-9FFB-3A9460A7DAF7}" presName="Name0" presStyleCnt="0">
        <dgm:presLayoutVars>
          <dgm:dir/>
          <dgm:animLvl val="lvl"/>
          <dgm:resizeHandles val="exact"/>
        </dgm:presLayoutVars>
      </dgm:prSet>
      <dgm:spPr/>
    </dgm:pt>
    <dgm:pt modelId="{82A5C401-9101-49C1-8A4F-C575778FF300}" type="pres">
      <dgm:prSet presAssocID="{78DCF3D0-4420-498D-BB55-7359628A2B76}" presName="linNode" presStyleCnt="0"/>
      <dgm:spPr/>
    </dgm:pt>
    <dgm:pt modelId="{32AF63B2-76D3-4CCB-A998-B117D03CCDC9}" type="pres">
      <dgm:prSet presAssocID="{78DCF3D0-4420-498D-BB55-7359628A2B7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AD6C3C3-8C80-4742-BF77-C3C2D5F5BF80}" type="pres">
      <dgm:prSet presAssocID="{78DCF3D0-4420-498D-BB55-7359628A2B76}" presName="descendantText" presStyleLbl="alignAccFollowNode1" presStyleIdx="0" presStyleCnt="3">
        <dgm:presLayoutVars>
          <dgm:bulletEnabled val="1"/>
        </dgm:presLayoutVars>
      </dgm:prSet>
      <dgm:spPr/>
    </dgm:pt>
    <dgm:pt modelId="{534DB7C9-7767-431A-BBD1-62B896AD81AA}" type="pres">
      <dgm:prSet presAssocID="{57FE37D2-638F-4BD9-A72D-C6C1A94C06C5}" presName="sp" presStyleCnt="0"/>
      <dgm:spPr/>
    </dgm:pt>
    <dgm:pt modelId="{C293986E-0213-47E9-9E41-711ED23F2BB4}" type="pres">
      <dgm:prSet presAssocID="{F439733E-4232-4232-A7B4-88F02CD12640}" presName="linNode" presStyleCnt="0"/>
      <dgm:spPr/>
    </dgm:pt>
    <dgm:pt modelId="{CF77F858-0F9D-4B27-AD73-40DDDA228759}" type="pres">
      <dgm:prSet presAssocID="{F439733E-4232-4232-A7B4-88F02CD1264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AA599C4-52FA-4845-B089-01D823BFF543}" type="pres">
      <dgm:prSet presAssocID="{F439733E-4232-4232-A7B4-88F02CD12640}" presName="descendantText" presStyleLbl="alignAccFollowNode1" presStyleIdx="1" presStyleCnt="3">
        <dgm:presLayoutVars>
          <dgm:bulletEnabled val="1"/>
        </dgm:presLayoutVars>
      </dgm:prSet>
      <dgm:spPr/>
    </dgm:pt>
    <dgm:pt modelId="{48E2D1A3-7C3F-4F57-B5A3-38DFA8ADD760}" type="pres">
      <dgm:prSet presAssocID="{31384D2D-AE61-4330-A38C-63C5DE444A4F}" presName="sp" presStyleCnt="0"/>
      <dgm:spPr/>
    </dgm:pt>
    <dgm:pt modelId="{00DC6917-666C-4EF2-BE5C-1B82AA52F06E}" type="pres">
      <dgm:prSet presAssocID="{5CD76104-81D7-4D03-BAB7-6BAF98E66F74}" presName="linNode" presStyleCnt="0"/>
      <dgm:spPr/>
    </dgm:pt>
    <dgm:pt modelId="{67785956-55EE-4888-B312-9D6511D2BF8E}" type="pres">
      <dgm:prSet presAssocID="{5CD76104-81D7-4D03-BAB7-6BAF98E66F7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FC1A76C-E2F3-4105-A0EF-00673DCF6239}" type="pres">
      <dgm:prSet presAssocID="{5CD76104-81D7-4D03-BAB7-6BAF98E66F7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B90AA0B-D10F-4B51-800A-D281A728FB51}" type="presOf" srcId="{F439733E-4232-4232-A7B4-88F02CD12640}" destId="{CF77F858-0F9D-4B27-AD73-40DDDA228759}" srcOrd="0" destOrd="0" presId="urn:microsoft.com/office/officeart/2005/8/layout/vList5"/>
    <dgm:cxn modelId="{4842BA2A-04FE-4CAF-B37B-B49162CCB082}" srcId="{DA5C4D46-0E75-42F5-9FFB-3A9460A7DAF7}" destId="{78DCF3D0-4420-498D-BB55-7359628A2B76}" srcOrd="0" destOrd="0" parTransId="{D6FCD037-F202-440F-A41F-E34A72AF6691}" sibTransId="{57FE37D2-638F-4BD9-A72D-C6C1A94C06C5}"/>
    <dgm:cxn modelId="{219AC32D-D774-48FC-9DA5-368F91647FD0}" type="presOf" srcId="{DA5C4D46-0E75-42F5-9FFB-3A9460A7DAF7}" destId="{C96B02E4-E4B7-430F-A3BA-1F6A49A5A1F8}" srcOrd="0" destOrd="0" presId="urn:microsoft.com/office/officeart/2005/8/layout/vList5"/>
    <dgm:cxn modelId="{1E64995C-4607-4832-B6FB-2E651935DDA7}" type="presOf" srcId="{A06C700B-5800-4465-AFC6-14DAFC919B85}" destId="{CAA599C4-52FA-4845-B089-01D823BFF543}" srcOrd="0" destOrd="2" presId="urn:microsoft.com/office/officeart/2005/8/layout/vList5"/>
    <dgm:cxn modelId="{745C1C45-926C-4BBD-B808-B9C3660C7886}" srcId="{DA5C4D46-0E75-42F5-9FFB-3A9460A7DAF7}" destId="{F439733E-4232-4232-A7B4-88F02CD12640}" srcOrd="1" destOrd="0" parTransId="{28599110-0488-4590-972C-930498DDFF36}" sibTransId="{31384D2D-AE61-4330-A38C-63C5DE444A4F}"/>
    <dgm:cxn modelId="{896FDB4A-6DA3-4B77-96E0-30EAE23C1A18}" type="presOf" srcId="{5CD76104-81D7-4D03-BAB7-6BAF98E66F74}" destId="{67785956-55EE-4888-B312-9D6511D2BF8E}" srcOrd="0" destOrd="0" presId="urn:microsoft.com/office/officeart/2005/8/layout/vList5"/>
    <dgm:cxn modelId="{FB78F64B-9D9E-427C-82F0-EF21B16A0A6A}" type="presOf" srcId="{243C496C-B349-412D-AFB6-10C61EEF48F0}" destId="{CAA599C4-52FA-4845-B089-01D823BFF543}" srcOrd="0" destOrd="3" presId="urn:microsoft.com/office/officeart/2005/8/layout/vList5"/>
    <dgm:cxn modelId="{1C21266C-31F0-46FA-8FCE-B729724E6B22}" type="presOf" srcId="{CEF4B098-D292-447C-ACBA-45E0EF6B770E}" destId="{CAA599C4-52FA-4845-B089-01D823BFF543}" srcOrd="0" destOrd="0" presId="urn:microsoft.com/office/officeart/2005/8/layout/vList5"/>
    <dgm:cxn modelId="{325B966C-3C97-449F-9B5E-E36D7B38E4CE}" srcId="{F439733E-4232-4232-A7B4-88F02CD12640}" destId="{CEF4B098-D292-447C-ACBA-45E0EF6B770E}" srcOrd="0" destOrd="0" parTransId="{02B2EBDB-D16E-4DE9-9D56-E0DEDACC67C0}" sibTransId="{20E17217-865A-420D-8D70-4C2279195FF7}"/>
    <dgm:cxn modelId="{59ACC356-3F09-41D3-B3E4-15E3D969D21B}" type="presOf" srcId="{B683FCEA-6361-419A-9FA8-C9538E71BE35}" destId="{CAD6C3C3-8C80-4742-BF77-C3C2D5F5BF80}" srcOrd="0" destOrd="1" presId="urn:microsoft.com/office/officeart/2005/8/layout/vList5"/>
    <dgm:cxn modelId="{876B7A59-13E8-4FFF-9664-7E20ABB4C601}" type="presOf" srcId="{021A4F01-364A-4BBA-B92E-4E1E7D4B8F90}" destId="{7FC1A76C-E2F3-4105-A0EF-00673DCF6239}" srcOrd="0" destOrd="0" presId="urn:microsoft.com/office/officeart/2005/8/layout/vList5"/>
    <dgm:cxn modelId="{7F3DA097-030A-4C6E-A064-A8DC599C55FF}" srcId="{5CD76104-81D7-4D03-BAB7-6BAF98E66F74}" destId="{021A4F01-364A-4BBA-B92E-4E1E7D4B8F90}" srcOrd="0" destOrd="0" parTransId="{405EBA7F-25AD-4DB1-8F43-41C8B26CAA01}" sibTransId="{EE24CF00-F70D-4CC1-AB2D-85C11762B402}"/>
    <dgm:cxn modelId="{FC2EB19F-521F-438D-B173-28B4CDD4004C}" srcId="{DA5C4D46-0E75-42F5-9FFB-3A9460A7DAF7}" destId="{5CD76104-81D7-4D03-BAB7-6BAF98E66F74}" srcOrd="2" destOrd="0" parTransId="{783C01E5-CB5E-46DE-8D45-757BBC7405EC}" sibTransId="{ACEC19AC-D28A-4747-B39D-8DA11734E790}"/>
    <dgm:cxn modelId="{1DBB59A7-9E8E-4146-B495-CAA3424BE31C}" srcId="{78DCF3D0-4420-498D-BB55-7359628A2B76}" destId="{B683FCEA-6361-419A-9FA8-C9538E71BE35}" srcOrd="1" destOrd="0" parTransId="{9DC15B74-96A6-4206-A12B-84132417EB87}" sibTransId="{A6763158-32C5-4B9E-9EA6-1CA82EA1B080}"/>
    <dgm:cxn modelId="{8FEEFDAB-09A6-4732-97D3-1085813A40CB}" srcId="{F439733E-4232-4232-A7B4-88F02CD12640}" destId="{A6B9D6D1-E88A-44B5-A4E9-7A9201B58737}" srcOrd="1" destOrd="0" parTransId="{CED5FCBA-DFAF-41F5-BBB4-57CD2843BBE6}" sibTransId="{DA0A34A3-8676-4F59-9856-DFCF6CC6C5A4}"/>
    <dgm:cxn modelId="{9E5595AF-DE9A-422B-AB6E-90577A2E3A86}" srcId="{F439733E-4232-4232-A7B4-88F02CD12640}" destId="{A06C700B-5800-4465-AFC6-14DAFC919B85}" srcOrd="2" destOrd="0" parTransId="{2FFF1BC3-03B3-4FAB-9F92-2D2ED0B1643E}" sibTransId="{C2A3F894-97F6-4E48-8E88-EED44396F8EF}"/>
    <dgm:cxn modelId="{2FA0BBB3-650B-4BA9-AE0B-5C7A1B0A371D}" srcId="{F439733E-4232-4232-A7B4-88F02CD12640}" destId="{243C496C-B349-412D-AFB6-10C61EEF48F0}" srcOrd="3" destOrd="0" parTransId="{DCB53DD3-FB12-4110-9D19-71BAFD9F4A20}" sibTransId="{416AD8B6-E143-49D2-A6EA-B48B58AE07E7}"/>
    <dgm:cxn modelId="{08597EBA-76B5-4D8F-B4F3-B7E5BFC743B7}" type="presOf" srcId="{3B359DEA-021E-423D-B19E-E5C8F811835F}" destId="{7FC1A76C-E2F3-4105-A0EF-00673DCF6239}" srcOrd="0" destOrd="1" presId="urn:microsoft.com/office/officeart/2005/8/layout/vList5"/>
    <dgm:cxn modelId="{0EE9C6BC-820F-4C0D-857D-A09A388DF18C}" type="presOf" srcId="{C25F838D-16DD-4F66-9167-2C0D8D41BE36}" destId="{CAD6C3C3-8C80-4742-BF77-C3C2D5F5BF80}" srcOrd="0" destOrd="0" presId="urn:microsoft.com/office/officeart/2005/8/layout/vList5"/>
    <dgm:cxn modelId="{202080BD-3218-4A97-A399-F23CEC293BB8}" srcId="{5CD76104-81D7-4D03-BAB7-6BAF98E66F74}" destId="{3B359DEA-021E-423D-B19E-E5C8F811835F}" srcOrd="1" destOrd="0" parTransId="{6D60154E-706E-405B-8847-A8C07C026043}" sibTransId="{CD8A6EA3-05B0-49C0-90D4-A2511233F38B}"/>
    <dgm:cxn modelId="{176FD9BD-1FBD-4FDD-9DDB-894EC2CA88D5}" type="presOf" srcId="{78DCF3D0-4420-498D-BB55-7359628A2B76}" destId="{32AF63B2-76D3-4CCB-A998-B117D03CCDC9}" srcOrd="0" destOrd="0" presId="urn:microsoft.com/office/officeart/2005/8/layout/vList5"/>
    <dgm:cxn modelId="{2578BEBF-34F1-43E4-A3F7-F6BE1FD69EC4}" srcId="{78DCF3D0-4420-498D-BB55-7359628A2B76}" destId="{C25F838D-16DD-4F66-9167-2C0D8D41BE36}" srcOrd="0" destOrd="0" parTransId="{3A825470-F232-4A5F-82FC-C62572CAD0E2}" sibTransId="{7D3193B8-F191-42F6-AB88-75F3DDC4DED8}"/>
    <dgm:cxn modelId="{07E249F9-23DC-46B1-AFEE-7D19EEBA0E90}" type="presOf" srcId="{A6B9D6D1-E88A-44B5-A4E9-7A9201B58737}" destId="{CAA599C4-52FA-4845-B089-01D823BFF543}" srcOrd="0" destOrd="1" presId="urn:microsoft.com/office/officeart/2005/8/layout/vList5"/>
    <dgm:cxn modelId="{24A9076D-F8C6-4B58-A8DA-BD87105F086D}" type="presParOf" srcId="{C96B02E4-E4B7-430F-A3BA-1F6A49A5A1F8}" destId="{82A5C401-9101-49C1-8A4F-C575778FF300}" srcOrd="0" destOrd="0" presId="urn:microsoft.com/office/officeart/2005/8/layout/vList5"/>
    <dgm:cxn modelId="{78C63972-46DA-4F78-B198-85570855A32C}" type="presParOf" srcId="{82A5C401-9101-49C1-8A4F-C575778FF300}" destId="{32AF63B2-76D3-4CCB-A998-B117D03CCDC9}" srcOrd="0" destOrd="0" presId="urn:microsoft.com/office/officeart/2005/8/layout/vList5"/>
    <dgm:cxn modelId="{1F6EC803-9242-4C89-B185-3D6CA3038622}" type="presParOf" srcId="{82A5C401-9101-49C1-8A4F-C575778FF300}" destId="{CAD6C3C3-8C80-4742-BF77-C3C2D5F5BF80}" srcOrd="1" destOrd="0" presId="urn:microsoft.com/office/officeart/2005/8/layout/vList5"/>
    <dgm:cxn modelId="{35F29EBA-B745-4DD4-BC20-C065977C8F07}" type="presParOf" srcId="{C96B02E4-E4B7-430F-A3BA-1F6A49A5A1F8}" destId="{534DB7C9-7767-431A-BBD1-62B896AD81AA}" srcOrd="1" destOrd="0" presId="urn:microsoft.com/office/officeart/2005/8/layout/vList5"/>
    <dgm:cxn modelId="{241DA301-94F7-47D3-AEFE-7DEAA1F1FBA5}" type="presParOf" srcId="{C96B02E4-E4B7-430F-A3BA-1F6A49A5A1F8}" destId="{C293986E-0213-47E9-9E41-711ED23F2BB4}" srcOrd="2" destOrd="0" presId="urn:microsoft.com/office/officeart/2005/8/layout/vList5"/>
    <dgm:cxn modelId="{1F49A920-627C-48D7-9D15-45FCA3126809}" type="presParOf" srcId="{C293986E-0213-47E9-9E41-711ED23F2BB4}" destId="{CF77F858-0F9D-4B27-AD73-40DDDA228759}" srcOrd="0" destOrd="0" presId="urn:microsoft.com/office/officeart/2005/8/layout/vList5"/>
    <dgm:cxn modelId="{0D13B347-762D-4285-B8C5-D49AC50C50FA}" type="presParOf" srcId="{C293986E-0213-47E9-9E41-711ED23F2BB4}" destId="{CAA599C4-52FA-4845-B089-01D823BFF543}" srcOrd="1" destOrd="0" presId="urn:microsoft.com/office/officeart/2005/8/layout/vList5"/>
    <dgm:cxn modelId="{377A2826-AD9C-4193-8A19-972510F05A3B}" type="presParOf" srcId="{C96B02E4-E4B7-430F-A3BA-1F6A49A5A1F8}" destId="{48E2D1A3-7C3F-4F57-B5A3-38DFA8ADD760}" srcOrd="3" destOrd="0" presId="urn:microsoft.com/office/officeart/2005/8/layout/vList5"/>
    <dgm:cxn modelId="{43AF468E-7994-46F5-81E8-B39234C9F59C}" type="presParOf" srcId="{C96B02E4-E4B7-430F-A3BA-1F6A49A5A1F8}" destId="{00DC6917-666C-4EF2-BE5C-1B82AA52F06E}" srcOrd="4" destOrd="0" presId="urn:microsoft.com/office/officeart/2005/8/layout/vList5"/>
    <dgm:cxn modelId="{1F36030D-1EE1-42E8-9C2C-BD94808E2C82}" type="presParOf" srcId="{00DC6917-666C-4EF2-BE5C-1B82AA52F06E}" destId="{67785956-55EE-4888-B312-9D6511D2BF8E}" srcOrd="0" destOrd="0" presId="urn:microsoft.com/office/officeart/2005/8/layout/vList5"/>
    <dgm:cxn modelId="{88E855F2-5F0D-42B2-A1F5-B2C421C147E9}" type="presParOf" srcId="{00DC6917-666C-4EF2-BE5C-1B82AA52F06E}" destId="{7FC1A76C-E2F3-4105-A0EF-00673DCF623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6C3C3-8C80-4742-BF77-C3C2D5F5BF80}">
      <dsp:nvSpPr>
        <dsp:cNvPr id="0" name=""/>
        <dsp:cNvSpPr/>
      </dsp:nvSpPr>
      <dsp:spPr>
        <a:xfrm rot="5400000">
          <a:off x="4814723" y="-1825288"/>
          <a:ext cx="1124778" cy="506081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500" kern="1200" dirty="0"/>
            <a:t>A munkavállaló magatartása, képessége, a munkáltató gazdasági működése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500" kern="1200" dirty="0"/>
            <a:t>Felmondási tilalmak</a:t>
          </a:r>
        </a:p>
      </dsp:txBody>
      <dsp:txXfrm rot="-5400000">
        <a:off x="2846707" y="197635"/>
        <a:ext cx="5005904" cy="1014964"/>
      </dsp:txXfrm>
    </dsp:sp>
    <dsp:sp modelId="{32AF63B2-76D3-4CCB-A998-B117D03CCDC9}">
      <dsp:nvSpPr>
        <dsp:cNvPr id="0" name=""/>
        <dsp:cNvSpPr/>
      </dsp:nvSpPr>
      <dsp:spPr>
        <a:xfrm>
          <a:off x="0" y="2130"/>
          <a:ext cx="2846706" cy="14059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700" kern="1200" dirty="0"/>
            <a:t>Az elbocsátás valós oka</a:t>
          </a:r>
        </a:p>
      </dsp:txBody>
      <dsp:txXfrm>
        <a:off x="68634" y="70764"/>
        <a:ext cx="2709438" cy="1268705"/>
      </dsp:txXfrm>
    </dsp:sp>
    <dsp:sp modelId="{CAA599C4-52FA-4845-B089-01D823BFF543}">
      <dsp:nvSpPr>
        <dsp:cNvPr id="0" name=""/>
        <dsp:cNvSpPr/>
      </dsp:nvSpPr>
      <dsp:spPr>
        <a:xfrm rot="5400000">
          <a:off x="4814723" y="-349017"/>
          <a:ext cx="1124778" cy="506081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500" kern="1200" dirty="0"/>
            <a:t>Alaki kötöttség – indokolás írásba foglalása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500" kern="1200" dirty="0"/>
            <a:t>Megtámadás joga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500" kern="1200" dirty="0"/>
            <a:t>Konzultáció a munkavállalói képviselőkkel, figyelmeztetés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500" kern="1200" dirty="0"/>
            <a:t>Meghatározott intervallum a felmondás gyakorlására</a:t>
          </a:r>
        </a:p>
      </dsp:txBody>
      <dsp:txXfrm rot="-5400000">
        <a:off x="2846707" y="1673906"/>
        <a:ext cx="5005904" cy="1014964"/>
      </dsp:txXfrm>
    </dsp:sp>
    <dsp:sp modelId="{CF77F858-0F9D-4B27-AD73-40DDDA228759}">
      <dsp:nvSpPr>
        <dsp:cNvPr id="0" name=""/>
        <dsp:cNvSpPr/>
      </dsp:nvSpPr>
      <dsp:spPr>
        <a:xfrm>
          <a:off x="0" y="1478401"/>
          <a:ext cx="2846706" cy="14059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700" kern="1200" dirty="0"/>
            <a:t>Eljárási garanciák</a:t>
          </a:r>
        </a:p>
      </dsp:txBody>
      <dsp:txXfrm>
        <a:off x="68634" y="1547035"/>
        <a:ext cx="2709438" cy="1268705"/>
      </dsp:txXfrm>
    </dsp:sp>
    <dsp:sp modelId="{7FC1A76C-E2F3-4105-A0EF-00673DCF6239}">
      <dsp:nvSpPr>
        <dsp:cNvPr id="0" name=""/>
        <dsp:cNvSpPr/>
      </dsp:nvSpPr>
      <dsp:spPr>
        <a:xfrm rot="5400000">
          <a:off x="4814723" y="1127254"/>
          <a:ext cx="1124778" cy="506081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500" kern="1200" dirty="0"/>
            <a:t>Felmondási idő vagy kompenzáció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500" kern="1200" dirty="0"/>
            <a:t>Felmentés a munkavégzés alól</a:t>
          </a:r>
        </a:p>
      </dsp:txBody>
      <dsp:txXfrm rot="-5400000">
        <a:off x="2846707" y="3150178"/>
        <a:ext cx="5005904" cy="1014964"/>
      </dsp:txXfrm>
    </dsp:sp>
    <dsp:sp modelId="{67785956-55EE-4888-B312-9D6511D2BF8E}">
      <dsp:nvSpPr>
        <dsp:cNvPr id="0" name=""/>
        <dsp:cNvSpPr/>
      </dsp:nvSpPr>
      <dsp:spPr>
        <a:xfrm>
          <a:off x="0" y="2954673"/>
          <a:ext cx="2846706" cy="14059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700" kern="1200" dirty="0"/>
            <a:t>Jövedelem védelme, végkielégítés</a:t>
          </a:r>
        </a:p>
      </dsp:txBody>
      <dsp:txXfrm>
        <a:off x="68634" y="3023307"/>
        <a:ext cx="2709438" cy="1268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790639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715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92823" y="411480"/>
            <a:ext cx="2551179" cy="50749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2.jpeg" descr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2108" y="6063143"/>
            <a:ext cx="1788894" cy="484461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Címszöveg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4400"/>
            </a:lvl1pPr>
          </a:lstStyle>
          <a:p>
            <a:r>
              <a:t>Címszöveg</a:t>
            </a:r>
          </a:p>
        </p:txBody>
      </p:sp>
      <p:sp>
        <p:nvSpPr>
          <p:cNvPr id="17" name="1. szövegtörzsszint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  <a:lvl2pPr algn="ctr">
              <a:buFontTx/>
            </a:lvl2pPr>
            <a:lvl3pPr algn="ctr">
              <a:buFontTx/>
            </a:lvl3pPr>
            <a:lvl4pPr algn="ctr">
              <a:buFontTx/>
            </a:lvl4pPr>
            <a:lvl5pPr algn="ctr">
              <a:buFontTx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8" name="Shape 18"/>
          <p:cNvSpPr/>
          <p:nvPr/>
        </p:nvSpPr>
        <p:spPr>
          <a:xfrm>
            <a:off x="762000" y="3290060"/>
            <a:ext cx="8382000" cy="76203"/>
          </a:xfrm>
          <a:prstGeom prst="rect">
            <a:avLst/>
          </a:prstGeom>
          <a:solidFill>
            <a:srgbClr val="EDA021"/>
          </a:solidFill>
          <a:ln>
            <a:solidFill>
              <a:srgbClr val="FFFFFF"/>
            </a:solidFill>
          </a:ln>
          <a:effectLst>
            <a:outerShdw dist="23000" dir="54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9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75C3C3-0D87-4638-95D0-7E7EF0861AF4}" type="datetimeFigureOut">
              <a:rPr lang="hu-HU" smtClean="0"/>
              <a:t>2019.11.08.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78130" y="6217853"/>
            <a:ext cx="275071" cy="276995"/>
          </a:xfrm>
        </p:spPr>
        <p:txBody>
          <a:bodyPr/>
          <a:lstStyle/>
          <a:p>
            <a:fld id="{44F6F6EB-B5A0-4E58-BAF6-4BDEE387EB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16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75C3C3-0D87-4638-95D0-7E7EF0861AF4}" type="datetimeFigureOut">
              <a:rPr lang="hu-HU" smtClean="0"/>
              <a:t>2019.11.08.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278130" y="6217853"/>
            <a:ext cx="275071" cy="276995"/>
          </a:xfrm>
        </p:spPr>
        <p:txBody>
          <a:bodyPr/>
          <a:lstStyle/>
          <a:p>
            <a:fld id="{44F6F6EB-B5A0-4E58-BAF6-4BDEE387EB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1930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75C3C3-0D87-4638-95D0-7E7EF0861AF4}" type="datetimeFigureOut">
              <a:rPr lang="hu-HU" smtClean="0"/>
              <a:t>2019.11.08.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278130" y="6217853"/>
            <a:ext cx="275071" cy="276995"/>
          </a:xfrm>
        </p:spPr>
        <p:txBody>
          <a:bodyPr/>
          <a:lstStyle/>
          <a:p>
            <a:fld id="{44F6F6EB-B5A0-4E58-BAF6-4BDEE387EB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701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92823" y="411480"/>
            <a:ext cx="2551179" cy="507492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" name="image2.jpeg" descr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2108" y="6063143"/>
            <a:ext cx="1788894" cy="484461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Címszöve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Címszöveg</a:t>
            </a:r>
          </a:p>
        </p:txBody>
      </p:sp>
      <p:sp>
        <p:nvSpPr>
          <p:cNvPr id="50" name="1. szövegtörzsszint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51" name="Shape 51"/>
          <p:cNvSpPr/>
          <p:nvPr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rgbClr val="FFFFFF"/>
            </a:solidFill>
          </a:ln>
          <a:effectLst>
            <a:outerShdw dist="23000" dir="54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52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92823" y="411480"/>
            <a:ext cx="2551179" cy="507492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2.jpeg" descr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2108" y="6063143"/>
            <a:ext cx="1788894" cy="484461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Címszöve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Címszöveg</a:t>
            </a:r>
          </a:p>
        </p:txBody>
      </p:sp>
      <p:sp>
        <p:nvSpPr>
          <p:cNvPr id="62" name="1. szövegtörzsszint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702127" indent="-244927">
              <a:spcBef>
                <a:spcPts val="500"/>
              </a:spcBef>
              <a:buFontTx/>
              <a:defRPr sz="2400" b="1"/>
            </a:lvl2pPr>
            <a:lvl3pPr marL="1143000" indent="-228600">
              <a:spcBef>
                <a:spcPts val="500"/>
              </a:spcBef>
              <a:buFontTx/>
              <a:defRPr sz="2400" b="1"/>
            </a:lvl3pPr>
            <a:lvl4pPr marL="1645920" indent="-274319">
              <a:spcBef>
                <a:spcPts val="500"/>
              </a:spcBef>
              <a:buFontTx/>
              <a:defRPr sz="2400" b="1"/>
            </a:lvl4pPr>
            <a:lvl5pPr marL="2103120" indent="-274320">
              <a:spcBef>
                <a:spcPts val="500"/>
              </a:spcBef>
              <a:buFontTx/>
              <a:defRPr sz="2400" b="1"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rgbClr val="FFFFFF"/>
            </a:solidFill>
          </a:ln>
          <a:effectLst>
            <a:outerShdw dist="23000" dir="54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65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92823" y="411480"/>
            <a:ext cx="2551179" cy="5074921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image2.jpeg" descr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2108" y="6063143"/>
            <a:ext cx="1788894" cy="484461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Címszöve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Címszöveg</a:t>
            </a:r>
          </a:p>
        </p:txBody>
      </p:sp>
      <p:sp>
        <p:nvSpPr>
          <p:cNvPr id="75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92823" y="411480"/>
            <a:ext cx="2551179" cy="5074921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image2.jpeg" descr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2108" y="6063143"/>
            <a:ext cx="1788894" cy="484461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92823" y="411480"/>
            <a:ext cx="2551179" cy="5074921"/>
          </a:xfrm>
          <a:prstGeom prst="rect">
            <a:avLst/>
          </a:prstGeom>
          <a:ln w="12700">
            <a:miter lim="400000"/>
          </a:ln>
        </p:spPr>
      </p:pic>
      <p:pic>
        <p:nvPicPr>
          <p:cNvPr id="92" name="image2.jpeg" descr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2108" y="6063143"/>
            <a:ext cx="1788894" cy="484461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Címszöveg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Címszöveg</a:t>
            </a:r>
          </a:p>
        </p:txBody>
      </p:sp>
      <p:sp>
        <p:nvSpPr>
          <p:cNvPr id="94" name="1. szövegtörzsszint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6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92823" y="411480"/>
            <a:ext cx="2551179" cy="50749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image2.jpeg" descr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2108" y="6063143"/>
            <a:ext cx="1788894" cy="484461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Címszöveg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Címszöveg</a:t>
            </a:r>
          </a:p>
        </p:txBody>
      </p:sp>
      <p:sp>
        <p:nvSpPr>
          <p:cNvPr id="106" name="Shape 106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7" name="1. szövegtörzsszint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08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92823" y="411480"/>
            <a:ext cx="2551179" cy="50749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image2.jpeg" descr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2108" y="6063143"/>
            <a:ext cx="1788894" cy="484461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Címszöve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Címszöveg</a:t>
            </a:r>
          </a:p>
        </p:txBody>
      </p:sp>
      <p:sp>
        <p:nvSpPr>
          <p:cNvPr id="118" name="1. szövegtörzsszi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19" name="Shape 119"/>
          <p:cNvSpPr/>
          <p:nvPr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rgbClr val="FFFFFF"/>
            </a:solidFill>
          </a:ln>
          <a:effectLst>
            <a:outerShdw dist="23000" dir="54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20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92823" y="411480"/>
            <a:ext cx="2551179" cy="50749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2.jpeg" descr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2108" y="6063143"/>
            <a:ext cx="1788894" cy="484461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Címszöveg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Címszöveg</a:t>
            </a:r>
          </a:p>
        </p:txBody>
      </p:sp>
      <p:sp>
        <p:nvSpPr>
          <p:cNvPr id="130" name="1. szövegtörzsszint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31" name="Shape 131"/>
          <p:cNvSpPr/>
          <p:nvPr/>
        </p:nvSpPr>
        <p:spPr>
          <a:xfrm rot="16200000">
            <a:off x="3895537" y="2982632"/>
            <a:ext cx="6041469" cy="76204"/>
          </a:xfrm>
          <a:prstGeom prst="rect">
            <a:avLst/>
          </a:prstGeom>
          <a:solidFill>
            <a:srgbClr val="EDA021"/>
          </a:solidFill>
          <a:ln>
            <a:solidFill>
              <a:srgbClr val="FFFFFF"/>
            </a:solidFill>
          </a:ln>
          <a:effectLst>
            <a:outerShdw dist="23000" dir="54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32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image1.jpeg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6592823" y="411480"/>
            <a:ext cx="2551179" cy="507492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jpeg" descr="image2.jpeg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72108" y="6063143"/>
            <a:ext cx="1788894" cy="4844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457200" y="1219200"/>
            <a:ext cx="8686800" cy="76200"/>
          </a:xfrm>
          <a:prstGeom prst="rect">
            <a:avLst/>
          </a:prstGeom>
          <a:solidFill>
            <a:srgbClr val="EDA021"/>
          </a:solidFill>
          <a:ln>
            <a:solidFill>
              <a:srgbClr val="FFFFFF"/>
            </a:solidFill>
          </a:ln>
          <a:effectLst>
            <a:outerShdw dist="23000" dir="5400000" rotWithShape="0">
              <a:srgbClr val="000000"/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5" name="Címszöveg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Címszöveg</a:t>
            </a:r>
          </a:p>
        </p:txBody>
      </p:sp>
      <p:sp>
        <p:nvSpPr>
          <p:cNvPr id="6" name="1. szövegtörzsszint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7" name="Diasorszám"/>
          <p:cNvSpPr txBox="1">
            <a:spLocks noGrp="1"/>
          </p:cNvSpPr>
          <p:nvPr>
            <p:ph type="sldNum" sz="quarter" idx="2"/>
          </p:nvPr>
        </p:nvSpPr>
        <p:spPr>
          <a:xfrm>
            <a:off x="6289222" y="6221732"/>
            <a:ext cx="263979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1" r:id="rId10"/>
    <p:sldLayoutId id="2147483662" r:id="rId11"/>
    <p:sldLayoutId id="2147483663" r:id="rId12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685800" y="1543595"/>
            <a:ext cx="7772400" cy="205685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hu-HU" dirty="0"/>
              <a:t>A gyengébb fél védelme</a:t>
            </a:r>
            <a:br>
              <a:rPr lang="hu-HU" dirty="0"/>
            </a:br>
            <a:r>
              <a:rPr lang="hu-HU" dirty="0"/>
              <a:t>- Nemzetközi aspektusok</a:t>
            </a:r>
            <a:endParaRPr dirty="0"/>
          </a:p>
        </p:txBody>
      </p:sp>
      <p:sp>
        <p:nvSpPr>
          <p:cNvPr id="142" name="Shape 142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dirty="0"/>
              <a:t>Hungler Sára</a:t>
            </a:r>
          </a:p>
          <a:p>
            <a:r>
              <a:rPr lang="hu-HU" dirty="0"/>
              <a:t>ELTE Állam- és Jogtudományi Kar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69863"/>
            <a:ext cx="8229600" cy="1143001"/>
          </a:xfrm>
        </p:spPr>
        <p:txBody>
          <a:bodyPr>
            <a:normAutofit fontScale="90000"/>
          </a:bodyPr>
          <a:lstStyle/>
          <a:p>
            <a:r>
              <a:rPr lang="hu-HU" dirty="0"/>
              <a:t>Elmosódott halmazok logikája a szociális ellátások vizsgálatakor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Milyen oksági kapcsolat van a szegénység/társadalmi kirekesztettség és nem dolgozó emberek ellátása között?</a:t>
            </a:r>
          </a:p>
          <a:p>
            <a:pPr lvl="1"/>
            <a:r>
              <a:rPr lang="hu-HU" dirty="0"/>
              <a:t>Az egyes ellátási kategóriákban való tagság szükséges vagy elégséges feltételei-e a „jóléti államnak”</a:t>
            </a:r>
          </a:p>
          <a:p>
            <a:pPr lvl="1"/>
            <a:r>
              <a:rPr lang="hu-HU" dirty="0"/>
              <a:t>Nem csak a „jár”- „nem jár”, hanem közbülső valóságértékek számítása is (félig-meddig, kicsit, eléggé)</a:t>
            </a:r>
          </a:p>
        </p:txBody>
      </p:sp>
    </p:spTree>
    <p:extLst>
      <p:ext uri="{BB962C8B-B14F-4D97-AF65-F5344CB8AC3E}">
        <p14:creationId xmlns:p14="http://schemas.microsoft.com/office/powerpoint/2010/main" val="238132675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381000" y="112713"/>
            <a:ext cx="428625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„még gyengébb” felek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4294967295"/>
          </p:nvPr>
        </p:nvSpPr>
        <p:spPr>
          <a:xfrm>
            <a:off x="209550" y="1590675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Vizsgált adatok</a:t>
            </a:r>
          </a:p>
          <a:p>
            <a:pPr lvl="1"/>
            <a:r>
              <a:rPr lang="hu-HU" dirty="0"/>
              <a:t>Nyugdíj helyettesítési ráta</a:t>
            </a:r>
          </a:p>
          <a:p>
            <a:pPr lvl="1"/>
            <a:r>
              <a:rPr lang="hu-HU" dirty="0"/>
              <a:t>Munkanélküli segély helyettesítési ráta (2,13,60)</a:t>
            </a:r>
          </a:p>
          <a:p>
            <a:pPr lvl="1"/>
            <a:r>
              <a:rPr lang="hu-HU" dirty="0"/>
              <a:t>Betegség esetén járó juttatások (helyettesítési ráta, előfeltétel, folyósítás hossza, várakozási idő)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043895"/>
              </p:ext>
            </p:extLst>
          </p:nvPr>
        </p:nvGraphicFramePr>
        <p:xfrm>
          <a:off x="4667250" y="0"/>
          <a:ext cx="4572000" cy="6926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05397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/>
              <a:t>Fuzzy </a:t>
            </a:r>
            <a:r>
              <a:rPr lang="hu-HU" sz="3600" dirty="0" err="1"/>
              <a:t>Set</a:t>
            </a:r>
            <a:r>
              <a:rPr lang="hu-HU" sz="3600" dirty="0"/>
              <a:t> </a:t>
            </a:r>
            <a:r>
              <a:rPr lang="hu-HU" sz="3600" dirty="0" err="1"/>
              <a:t>Analysis</a:t>
            </a:r>
            <a:r>
              <a:rPr lang="hu-HU" sz="3600" dirty="0"/>
              <a:t> – Munkanélküli ellátások EU28 (2018)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640732"/>
              </p:ext>
            </p:extLst>
          </p:nvPr>
        </p:nvGraphicFramePr>
        <p:xfrm>
          <a:off x="3714748" y="1417639"/>
          <a:ext cx="1676402" cy="5162253"/>
        </p:xfrm>
        <a:graphic>
          <a:graphicData uri="http://schemas.openxmlformats.org/drawingml/2006/table">
            <a:tbl>
              <a:tblPr/>
              <a:tblGrid>
                <a:gridCol w="803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2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Ország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Munkanélküli</a:t>
                      </a:r>
                      <a:r>
                        <a:rPr lang="hu-H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ellátás (2 hónap) [OECD]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Luxemburg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Lithuania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Latvia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50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Netherlands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Croatia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Slovakia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Belgium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78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CzechRep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Cyprus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Denmark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Estonia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0,49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Hungary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Romania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Ireland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Malta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Greece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344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754493"/>
              </p:ext>
            </p:extLst>
          </p:nvPr>
        </p:nvGraphicFramePr>
        <p:xfrm>
          <a:off x="5559423" y="1263032"/>
          <a:ext cx="1628776" cy="5316849"/>
        </p:xfrm>
        <a:graphic>
          <a:graphicData uri="http://schemas.openxmlformats.org/drawingml/2006/table">
            <a:tbl>
              <a:tblPr/>
              <a:tblGrid>
                <a:gridCol w="814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714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Ország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Munkanélküli</a:t>
                      </a:r>
                      <a:r>
                        <a:rPr lang="hu-H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ellátás (13 hónap) [OECD]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69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Belgium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60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Croatia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Malta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Ireland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Greece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Slovakia</a:t>
                      </a:r>
                      <a:endParaRPr lang="hu-HU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Romania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  <a:endParaRPr lang="hu-HU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440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Luxemburg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Lithuania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Latvia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Hungary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Estonia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Denmark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CzechRep</a:t>
                      </a:r>
                      <a:endParaRPr lang="hu-HU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Cyprus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544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Bulgaria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11" name="Szöveg helye 4"/>
          <p:cNvSpPr txBox="1">
            <a:spLocks/>
          </p:cNvSpPr>
          <p:nvPr/>
        </p:nvSpPr>
        <p:spPr>
          <a:xfrm>
            <a:off x="457200" y="1571919"/>
            <a:ext cx="2981325" cy="1780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90575" marR="0" indent="-333375" algn="l" defTabSz="4572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28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34438" marR="0" indent="-320038" algn="l" defTabSz="4572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27200" marR="0" indent="-355600" algn="l" defTabSz="4572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28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84400" marR="0" indent="-355600" algn="l" defTabSz="4572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28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517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089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661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233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hu-HU" sz="2000" dirty="0"/>
              <a:t>Helyettesítési ráta</a:t>
            </a:r>
          </a:p>
          <a:p>
            <a:pPr lvl="1" hangingPunct="1"/>
            <a:r>
              <a:rPr lang="hu-HU" sz="2000" dirty="0">
                <a:solidFill>
                  <a:schemeClr val="tx1"/>
                </a:solidFill>
              </a:rPr>
              <a:t>Egyedülálló, átlagjövedelmű, egyéb támogatás nélkül</a:t>
            </a:r>
          </a:p>
          <a:p>
            <a:pPr marL="457200" lvl="1" indent="0" hangingPunct="1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graphicFrame>
        <p:nvGraphicFramePr>
          <p:cNvPr id="13" name="Tábláza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54167"/>
              </p:ext>
            </p:extLst>
          </p:nvPr>
        </p:nvGraphicFramePr>
        <p:xfrm>
          <a:off x="207963" y="4704653"/>
          <a:ext cx="2476500" cy="1875228"/>
        </p:xfrm>
        <a:graphic>
          <a:graphicData uri="http://schemas.openxmlformats.org/drawingml/2006/table">
            <a:tbl>
              <a:tblPr/>
              <a:tblGrid>
                <a:gridCol w="1334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54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Kalibrálás, 6-value fuzzy</a:t>
                      </a:r>
                      <a:r>
                        <a:rPr lang="hu-H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u-HU" sz="11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541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fully in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54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0,99 - 0,83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almost fully in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54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0,82 - 0,67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inn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54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0,66 - 0,51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or less inn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541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crossover point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54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0,49 - 0,33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or less out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54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0,32 - 0,17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out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541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fully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out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" name="Tábláza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171691"/>
              </p:ext>
            </p:extLst>
          </p:nvPr>
        </p:nvGraphicFramePr>
        <p:xfrm>
          <a:off x="244398" y="3264193"/>
          <a:ext cx="2811463" cy="11382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43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8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 dirty="0">
                          <a:effectLst/>
                        </a:rPr>
                        <a:t>Munkanélküli ellátás (2 hónap)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 dirty="0">
                          <a:effectLst/>
                        </a:rPr>
                        <a:t>n1=75, n2=50, n3=30 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86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u="none" strike="noStrike" dirty="0">
                          <a:effectLst/>
                        </a:rPr>
                        <a:t>Munkanélküli ellátás (13 hónap)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u="none" strike="noStrike" dirty="0">
                          <a:effectLst/>
                        </a:rPr>
                        <a:t>n1=60, n2=40, n3=25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2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u="none" strike="noStrike" dirty="0">
                          <a:effectLst/>
                        </a:rPr>
                        <a:t>Munkanélküli ellátás (60 hónap)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u="none" strike="noStrike" dirty="0">
                          <a:effectLst/>
                        </a:rPr>
                        <a:t>n1=50, n2=25, n3=15 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Objektum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76988"/>
              </p:ext>
            </p:extLst>
          </p:nvPr>
        </p:nvGraphicFramePr>
        <p:xfrm>
          <a:off x="7401001" y="952500"/>
          <a:ext cx="1328662" cy="5627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Munkalap" r:id="rId4" imgW="1226833" imgH="6042817" progId="Excel.Sheet.12">
                  <p:embed/>
                </p:oleObj>
              </mc:Choice>
              <mc:Fallback>
                <p:oleObj name="Munkalap" r:id="rId4" imgW="1226833" imgH="604281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01001" y="952500"/>
                        <a:ext cx="1328662" cy="56273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238878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976" y="2766504"/>
            <a:ext cx="4307364" cy="3799041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10" y="2751595"/>
            <a:ext cx="4235769" cy="3813950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628650" y="504826"/>
            <a:ext cx="80772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hu-HU" sz="2800" b="1" dirty="0"/>
              <a:t>Szükséges feltételek</a:t>
            </a:r>
            <a:r>
              <a:rPr lang="hu-HU" sz="2800" dirty="0"/>
              <a:t>: nyugdíj, rövid távú munkanélküli segély, betegség esetére járó juttatások</a:t>
            </a:r>
          </a:p>
          <a:p>
            <a:pPr lvl="1"/>
            <a:r>
              <a:rPr lang="hu-HU" sz="2800" b="1" dirty="0"/>
              <a:t>Elégséges feltételek</a:t>
            </a:r>
            <a:r>
              <a:rPr lang="hu-HU" sz="2800" dirty="0"/>
              <a:t>: közép- és hosszú távú munkanélküli ellátások</a:t>
            </a:r>
          </a:p>
        </p:txBody>
      </p:sp>
    </p:spTree>
    <p:extLst>
      <p:ext uri="{BB962C8B-B14F-4D97-AF65-F5344CB8AC3E}">
        <p14:creationId xmlns:p14="http://schemas.microsoft.com/office/powerpoint/2010/main" val="263269250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hu-HU" dirty="0" err="1"/>
              <a:t>hungler</a:t>
            </a:r>
            <a:r>
              <a:rPr lang="hu-HU" dirty="0"/>
              <a:t>@</a:t>
            </a:r>
            <a:r>
              <a:rPr lang="hu-HU" dirty="0" err="1"/>
              <a:t>ajk.elte.hu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642029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munkához való jog</a:t>
            </a:r>
          </a:p>
        </p:txBody>
      </p:sp>
      <p:sp>
        <p:nvSpPr>
          <p:cNvPr id="3" name="Tartalom helye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Szabadon választott vagy elfogadott munka</a:t>
            </a:r>
          </a:p>
          <a:p>
            <a:r>
              <a:rPr lang="hu-HU" dirty="0"/>
              <a:t>Védelem az önkényes elbocsátással szemben</a:t>
            </a:r>
          </a:p>
          <a:p>
            <a:r>
              <a:rPr lang="hu-HU" dirty="0"/>
              <a:t>Emberi méltóság védelme: személyes fejlődés, gazdasági és társadalmi befogadás, produktív (értékteremtő) munka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294967295"/>
          </p:nvPr>
        </p:nvSpPr>
        <p:spPr>
          <a:xfrm>
            <a:off x="4922838" y="2143125"/>
            <a:ext cx="3887787" cy="3684588"/>
          </a:xfrm>
        </p:spPr>
        <p:txBody>
          <a:bodyPr/>
          <a:lstStyle/>
          <a:p>
            <a:r>
              <a:rPr lang="hu-HU" dirty="0"/>
              <a:t>Nem egy abszolút és feltétlen jog a munkához jutáshoz</a:t>
            </a:r>
          </a:p>
          <a:p>
            <a:r>
              <a:rPr lang="hu-HU" dirty="0"/>
              <a:t>Az állam szerepvállalása korlátozott</a:t>
            </a:r>
          </a:p>
        </p:txBody>
      </p:sp>
    </p:spTree>
    <p:extLst>
      <p:ext uri="{BB962C8B-B14F-4D97-AF65-F5344CB8AC3E}">
        <p14:creationId xmlns:p14="http://schemas.microsoft.com/office/powerpoint/2010/main" val="147371295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0941"/>
            <a:ext cx="8229600" cy="1143001"/>
          </a:xfrm>
        </p:spPr>
        <p:txBody>
          <a:bodyPr>
            <a:normAutofit fontScale="90000"/>
          </a:bodyPr>
          <a:lstStyle/>
          <a:p>
            <a:r>
              <a:rPr lang="hu-HU" dirty="0"/>
              <a:t>Védelem az önkényes elbocsátással szemben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ILO </a:t>
            </a:r>
            <a:r>
              <a:rPr lang="hu-HU" dirty="0"/>
              <a:t>Egyezmény </a:t>
            </a:r>
            <a:r>
              <a:rPr lang="en-US" dirty="0"/>
              <a:t>No 158.</a:t>
            </a:r>
          </a:p>
          <a:p>
            <a:r>
              <a:rPr lang="en-US" dirty="0"/>
              <a:t>ILO </a:t>
            </a:r>
            <a:r>
              <a:rPr lang="hu-HU" dirty="0"/>
              <a:t>Ajánlás </a:t>
            </a:r>
            <a:r>
              <a:rPr lang="en-US" dirty="0"/>
              <a:t>No 166.</a:t>
            </a:r>
          </a:p>
          <a:p>
            <a:r>
              <a:rPr lang="hu-HU" dirty="0"/>
              <a:t>(Módosított) Európai Szociális Karta</a:t>
            </a:r>
            <a:endParaRPr lang="en-US" dirty="0"/>
          </a:p>
          <a:p>
            <a:r>
              <a:rPr lang="hu-HU" dirty="0"/>
              <a:t>Európai Unió Alapjogi Chartája</a:t>
            </a:r>
          </a:p>
        </p:txBody>
      </p:sp>
    </p:spTree>
    <p:extLst>
      <p:ext uri="{BB962C8B-B14F-4D97-AF65-F5344CB8AC3E}">
        <p14:creationId xmlns:p14="http://schemas.microsoft.com/office/powerpoint/2010/main" val="243010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ILO C-158, 166. sz. ajánlás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/>
              <a:t>Védelem az önkényes elbocsátással szemben</a:t>
            </a:r>
            <a:endParaRPr lang="hu-HU" sz="27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5775414"/>
              </p:ext>
            </p:extLst>
          </p:nvPr>
        </p:nvGraphicFramePr>
        <p:xfrm>
          <a:off x="779282" y="2320826"/>
          <a:ext cx="7907518" cy="4362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7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176752"/>
              </p:ext>
            </p:extLst>
          </p:nvPr>
        </p:nvGraphicFramePr>
        <p:xfrm>
          <a:off x="697585" y="573760"/>
          <a:ext cx="8030205" cy="4914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7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4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CFREU</a:t>
                      </a:r>
                      <a:endParaRPr lang="hu-H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</a:t>
                      </a:r>
                      <a:r>
                        <a:rPr lang="hu-HU" sz="1500" dirty="0">
                          <a:effectLst/>
                        </a:rPr>
                        <a:t>CHR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  <a:latin typeface="+mn-lt"/>
                          <a:ea typeface="+mn-ea"/>
                          <a:cs typeface="+mn-cs"/>
                        </a:rPr>
                        <a:t>Kényszer</a:t>
                      </a:r>
                      <a:r>
                        <a:rPr lang="hu-HU" sz="15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és kötelező munka tilalma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5</a:t>
                      </a:r>
                      <a:r>
                        <a:rPr lang="hu-HU" sz="1500" dirty="0">
                          <a:effectLst/>
                        </a:rPr>
                        <a:t>. cikk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</a:t>
                      </a:r>
                      <a:r>
                        <a:rPr lang="hu-HU" sz="1500" dirty="0">
                          <a:effectLst/>
                        </a:rPr>
                        <a:t>. cikk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Magán-</a:t>
                      </a:r>
                      <a:r>
                        <a:rPr lang="hu-HU" sz="1500" baseline="0" dirty="0">
                          <a:effectLst/>
                        </a:rPr>
                        <a:t> és családi élet védelme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hu-HU" sz="15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cikk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hu-HU" sz="15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cikk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  <a:latin typeface="+mn-lt"/>
                          <a:ea typeface="+mn-ea"/>
                          <a:cs typeface="+mn-cs"/>
                        </a:rPr>
                        <a:t>Tulajdonhoz</a:t>
                      </a:r>
                      <a:r>
                        <a:rPr lang="hu-HU" sz="15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való jog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17</a:t>
                      </a:r>
                      <a:r>
                        <a:rPr lang="hu-HU" sz="1500" dirty="0">
                          <a:effectLst/>
                        </a:rPr>
                        <a:t>. cikk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hu-HU" sz="15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500" baseline="0" dirty="0" err="1">
                          <a:effectLst/>
                          <a:latin typeface="+mn-lt"/>
                          <a:ea typeface="+mn-ea"/>
                          <a:cs typeface="+mn-cs"/>
                        </a:rPr>
                        <a:t>Sz</a:t>
                      </a:r>
                      <a:r>
                        <a:rPr lang="hu-HU" sz="15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kiegészítő jegyzőkönyv, 1. cikk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Diszkrimináció tilalma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  <a:latin typeface="+mn-lt"/>
                          <a:ea typeface="+mn-ea"/>
                          <a:cs typeface="+mn-cs"/>
                        </a:rPr>
                        <a:t>21.</a:t>
                      </a:r>
                      <a:r>
                        <a:rPr lang="hu-HU" sz="15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cikk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14</a:t>
                      </a:r>
                      <a:r>
                        <a:rPr lang="hu-HU" sz="1500" dirty="0">
                          <a:effectLst/>
                        </a:rPr>
                        <a:t>. cikk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5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Munkaközvetítő szolgáltatásokhoz való hozzáférés joga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29</a:t>
                      </a:r>
                      <a:r>
                        <a:rPr lang="hu-HU" sz="1500" dirty="0">
                          <a:effectLst/>
                        </a:rPr>
                        <a:t>. cikk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Önkényes</a:t>
                      </a:r>
                      <a:r>
                        <a:rPr lang="hu-HU" sz="1500" baseline="0" dirty="0">
                          <a:effectLst/>
                        </a:rPr>
                        <a:t> elbocsátással szembeni védelem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30</a:t>
                      </a:r>
                      <a:r>
                        <a:rPr lang="hu-HU" sz="1500" dirty="0">
                          <a:effectLst/>
                        </a:rPr>
                        <a:t>. cikk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5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Méltányos és igazságos munkakörülmények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31</a:t>
                      </a:r>
                      <a:r>
                        <a:rPr lang="hu-HU" sz="1500" dirty="0">
                          <a:effectLst/>
                        </a:rPr>
                        <a:t>. cikk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Családi és magánélet egyensúlya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33</a:t>
                      </a:r>
                      <a:r>
                        <a:rPr lang="hu-HU" sz="1500" dirty="0">
                          <a:effectLst/>
                        </a:rPr>
                        <a:t>. cikk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Szociális védelem és - biztonság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34</a:t>
                      </a:r>
                      <a:r>
                        <a:rPr lang="hu-HU" sz="1500" dirty="0">
                          <a:effectLst/>
                        </a:rPr>
                        <a:t>. cikk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6525866" y="3096930"/>
            <a:ext cx="1889312" cy="2277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hu-HU" sz="1350" b="1" dirty="0">
                <a:solidFill>
                  <a:srgbClr val="000000"/>
                </a:solidFill>
              </a:rPr>
              <a:t>Kapcsolódó jogok az esetjogban</a:t>
            </a:r>
            <a:endParaRPr lang="en-GB" sz="1350" b="1" dirty="0">
              <a:solidFill>
                <a:srgbClr val="000000"/>
              </a:solidFill>
            </a:endParaRPr>
          </a:p>
          <a:p>
            <a:pPr marL="214313" indent="-214313">
              <a:buFontTx/>
              <a:buChar char="-"/>
            </a:pPr>
            <a:r>
              <a:rPr lang="hu-HU" sz="1350" dirty="0">
                <a:solidFill>
                  <a:srgbClr val="000000"/>
                </a:solidFill>
              </a:rPr>
              <a:t>Munkával szerzett jövedelem az emberi méltóság alapvető eleme </a:t>
            </a:r>
          </a:p>
          <a:p>
            <a:pPr marL="214313" indent="-214313">
              <a:buFontTx/>
              <a:buChar char="-"/>
            </a:pPr>
            <a:r>
              <a:rPr lang="hu-HU" sz="1350" dirty="0">
                <a:solidFill>
                  <a:srgbClr val="000000"/>
                </a:solidFill>
              </a:rPr>
              <a:t>Nem kizsákmányoló munka</a:t>
            </a:r>
            <a:endParaRPr lang="en-GB" sz="1350" dirty="0">
              <a:solidFill>
                <a:srgbClr val="000000"/>
              </a:solidFill>
            </a:endParaRPr>
          </a:p>
          <a:p>
            <a:pPr marL="214313" indent="-214313">
              <a:buFontTx/>
              <a:buChar char="-"/>
            </a:pPr>
            <a:r>
              <a:rPr lang="hu-HU" sz="1350" dirty="0">
                <a:solidFill>
                  <a:srgbClr val="000000"/>
                </a:solidFill>
              </a:rPr>
              <a:t>A személyiség kiteljesítését segítő munka</a:t>
            </a:r>
            <a:endParaRPr lang="en-GB" sz="13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3003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EJEB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dirty="0"/>
              <a:t>K.M.C. kontra Magyarország (19554/11)</a:t>
            </a:r>
          </a:p>
          <a:p>
            <a:pPr lvl="1"/>
            <a:r>
              <a:rPr lang="hu-HU" dirty="0"/>
              <a:t>EJEE 6. § (1)</a:t>
            </a:r>
          </a:p>
          <a:p>
            <a:pPr lvl="1"/>
            <a:r>
              <a:rPr lang="hu-HU" dirty="0"/>
              <a:t>CFREU 30. cikk, (mód.) ESZK 24. cikk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EUB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u-HU" dirty="0"/>
              <a:t>Nagy Sándor és társai (C-488/12…)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730289" y="101363"/>
            <a:ext cx="8325623" cy="1167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90000" lnSpcReduction="10000"/>
          </a:bodyPr>
          <a:lstStyle>
            <a:lvl1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hu-HU" dirty="0"/>
              <a:t>Önkényes elbocsátással szembeni védelem</a:t>
            </a:r>
          </a:p>
        </p:txBody>
      </p:sp>
    </p:spTree>
    <p:extLst>
      <p:ext uri="{BB962C8B-B14F-4D97-AF65-F5344CB8AC3E}">
        <p14:creationId xmlns:p14="http://schemas.microsoft.com/office/powerpoint/2010/main" val="9441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EJEB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/>
              <a:t>R.Sz</a:t>
            </a:r>
            <a:r>
              <a:rPr lang="hu-HU" dirty="0"/>
              <a:t>. kontra </a:t>
            </a:r>
            <a:r>
              <a:rPr lang="hu-HU" dirty="0" err="1"/>
              <a:t>Mo</a:t>
            </a:r>
            <a:r>
              <a:rPr lang="hu-HU" dirty="0"/>
              <a:t>. (41838/11)</a:t>
            </a:r>
          </a:p>
          <a:p>
            <a:pPr lvl="1"/>
            <a:r>
              <a:rPr lang="hu-HU" sz="3000" dirty="0"/>
              <a:t>1. </a:t>
            </a:r>
            <a:r>
              <a:rPr lang="hu-HU" sz="3000" dirty="0" err="1"/>
              <a:t>sz</a:t>
            </a:r>
            <a:r>
              <a:rPr lang="hu-HU" sz="3000" dirty="0"/>
              <a:t> Protokoll 1.§</a:t>
            </a:r>
          </a:p>
          <a:p>
            <a:pPr lvl="1"/>
            <a:r>
              <a:rPr lang="hu-HU" sz="3000" dirty="0"/>
              <a:t>CFREU 34.</a:t>
            </a:r>
          </a:p>
          <a:p>
            <a:pPr lvl="1"/>
            <a:r>
              <a:rPr lang="hu-HU" sz="3000" dirty="0"/>
              <a:t>Andersen v </a:t>
            </a:r>
            <a:r>
              <a:rPr lang="hu-HU" sz="3000" dirty="0" err="1"/>
              <a:t>Region</a:t>
            </a:r>
            <a:r>
              <a:rPr lang="hu-HU" sz="3000" dirty="0"/>
              <a:t> </a:t>
            </a:r>
            <a:r>
              <a:rPr lang="hu-HU" sz="3000" dirty="0" err="1"/>
              <a:t>Syddanmark</a:t>
            </a:r>
            <a:r>
              <a:rPr lang="hu-HU" sz="3000" dirty="0"/>
              <a:t> (C-499/08)</a:t>
            </a:r>
          </a:p>
          <a:p>
            <a:pPr lvl="2"/>
            <a:r>
              <a:rPr lang="hu-HU" sz="3000" dirty="0"/>
              <a:t>2000/78/EK</a:t>
            </a:r>
          </a:p>
          <a:p>
            <a:pPr lvl="1"/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EUB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err="1"/>
              <a:t>Servet</a:t>
            </a:r>
            <a:r>
              <a:rPr lang="hu-HU" dirty="0"/>
              <a:t> </a:t>
            </a:r>
            <a:r>
              <a:rPr lang="hu-HU" dirty="0" err="1"/>
              <a:t>Kamberaj</a:t>
            </a:r>
            <a:r>
              <a:rPr lang="hu-HU" dirty="0"/>
              <a:t> (C‑571/10)</a:t>
            </a:r>
          </a:p>
          <a:p>
            <a:pPr lvl="1"/>
            <a:r>
              <a:rPr lang="hu-HU" dirty="0"/>
              <a:t>az EUSZ 6. cikk (3) bekezdésében az </a:t>
            </a:r>
            <a:r>
              <a:rPr lang="hu-HU" dirty="0" err="1"/>
              <a:t>EJEE‑re</a:t>
            </a:r>
            <a:r>
              <a:rPr lang="hu-HU" dirty="0"/>
              <a:t> történő utalás nem kötelezi a nemzeti bíróságot arra, hogy a nemzeti jog valamely szabálya és az EJEE közötti ütközés esetén közvetlenül alkalmazza az említett egyezmény rendelkezéseit, mellőzve a nemzeti jog azzal összeegyeztethetetlen szabályának az alkalmazását</a:t>
            </a:r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685800" y="195443"/>
            <a:ext cx="7886700" cy="1325563"/>
          </a:xfrm>
        </p:spPr>
        <p:txBody>
          <a:bodyPr/>
          <a:lstStyle/>
          <a:p>
            <a:r>
              <a:rPr lang="hu-HU" dirty="0"/>
              <a:t>Szociális védelem és </a:t>
            </a:r>
            <a:r>
              <a:rPr lang="hu-HU" dirty="0" err="1"/>
              <a:t>-biztonság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63178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tagállamok széles mérlegelési mozgástérrel rendelkeznek a </a:t>
            </a:r>
            <a:r>
              <a:rPr lang="hu-HU" dirty="0" err="1"/>
              <a:t>szociál‑</a:t>
            </a:r>
            <a:r>
              <a:rPr lang="hu-HU" dirty="0"/>
              <a:t> és foglalkoztatáspolitika területén kitűzött célok elérésére alkalmas intézkedések megválasztásában</a:t>
            </a:r>
          </a:p>
          <a:p>
            <a:pPr marL="457200" lvl="1" indent="0">
              <a:buNone/>
            </a:pPr>
            <a:r>
              <a:rPr lang="hu-HU" sz="2000" dirty="0"/>
              <a:t>(</a:t>
            </a:r>
            <a:r>
              <a:rPr lang="hu-HU" sz="2000" dirty="0" err="1"/>
              <a:t>Mangold‑ügy</a:t>
            </a:r>
            <a:r>
              <a:rPr lang="hu-HU" sz="2000" dirty="0"/>
              <a:t>, </a:t>
            </a:r>
            <a:r>
              <a:rPr lang="hu-HU" sz="2000" dirty="0" err="1"/>
              <a:t>Palacios</a:t>
            </a:r>
            <a:r>
              <a:rPr lang="hu-HU" sz="2000" dirty="0"/>
              <a:t> de la Villa‑ügy)</a:t>
            </a:r>
          </a:p>
        </p:txBody>
      </p:sp>
    </p:spTree>
    <p:extLst>
      <p:ext uri="{BB962C8B-B14F-4D97-AF65-F5344CB8AC3E}">
        <p14:creationId xmlns:p14="http://schemas.microsoft.com/office/powerpoint/2010/main" val="132897151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Elméleti háttér</a:t>
            </a:r>
            <a:endParaRPr lang="en-GB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1"/>
          </p:nvPr>
        </p:nvSpPr>
        <p:spPr>
          <a:xfrm>
            <a:off x="4972638" y="1571918"/>
            <a:ext cx="4038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2400">
                <a:solidFill>
                  <a:schemeClr val="tx1"/>
                </a:solidFill>
              </a:rPr>
              <a:t>Kapitalizmuselméletek</a:t>
            </a:r>
            <a:endParaRPr lang="hu-HU" sz="2400" dirty="0">
              <a:solidFill>
                <a:schemeClr val="tx1"/>
              </a:solidFill>
            </a:endParaRPr>
          </a:p>
          <a:p>
            <a:r>
              <a:rPr lang="en-US" sz="2400" dirty="0"/>
              <a:t>Esping-Andersen 1990</a:t>
            </a:r>
            <a:endParaRPr lang="hu-HU" sz="2400" dirty="0"/>
          </a:p>
          <a:p>
            <a:r>
              <a:rPr lang="en-US" sz="2400" dirty="0"/>
              <a:t>Hall and Soskice 2001</a:t>
            </a:r>
            <a:endParaRPr lang="hu-HU" sz="2400" dirty="0"/>
          </a:p>
          <a:p>
            <a:r>
              <a:rPr lang="en-US" sz="2400" dirty="0" err="1"/>
              <a:t>Bohle</a:t>
            </a:r>
            <a:r>
              <a:rPr lang="en-US" sz="2400" dirty="0"/>
              <a:t> and </a:t>
            </a:r>
            <a:r>
              <a:rPr lang="en-US" sz="2400" dirty="0" err="1"/>
              <a:t>Greskovits</a:t>
            </a:r>
            <a:r>
              <a:rPr lang="en-US" sz="2400" dirty="0"/>
              <a:t> 2012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Kvalitatív összehasonlító vizsgálat a társadalomtudományban</a:t>
            </a:r>
          </a:p>
          <a:p>
            <a:r>
              <a:rPr lang="hu-HU" sz="2400" dirty="0">
                <a:solidFill>
                  <a:schemeClr val="bg2"/>
                </a:solidFill>
              </a:rPr>
              <a:t>Ragin 2008</a:t>
            </a:r>
          </a:p>
          <a:p>
            <a:r>
              <a:rPr lang="hu-HU" sz="2400" dirty="0" err="1">
                <a:solidFill>
                  <a:schemeClr val="bg2"/>
                </a:solidFill>
              </a:rPr>
              <a:t>Kvist</a:t>
            </a:r>
            <a:r>
              <a:rPr lang="hu-HU" sz="2400" dirty="0">
                <a:solidFill>
                  <a:schemeClr val="bg2"/>
                </a:solidFill>
              </a:rPr>
              <a:t> 1999, 2007</a:t>
            </a:r>
          </a:p>
          <a:p>
            <a:r>
              <a:rPr lang="hu-HU" sz="2400" dirty="0" err="1">
                <a:solidFill>
                  <a:schemeClr val="bg2"/>
                </a:solidFill>
              </a:rPr>
              <a:t>Ciccia-Verloo</a:t>
            </a:r>
            <a:r>
              <a:rPr lang="hu-HU" sz="2400" dirty="0">
                <a:solidFill>
                  <a:schemeClr val="bg2"/>
                </a:solidFill>
              </a:rPr>
              <a:t> 2012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10" name="Szöveg helye 4"/>
          <p:cNvSpPr txBox="1">
            <a:spLocks/>
          </p:cNvSpPr>
          <p:nvPr/>
        </p:nvSpPr>
        <p:spPr>
          <a:xfrm>
            <a:off x="457200" y="1571918"/>
            <a:ext cx="4038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90575" marR="0" indent="-333375" algn="l" defTabSz="4572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28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34438" marR="0" indent="-320038" algn="l" defTabSz="4572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27200" marR="0" indent="-355600" algn="l" defTabSz="4572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28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84400" marR="0" indent="-355600" algn="l" defTabSz="4572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28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517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089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661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233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4D4D4D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hangingPunct="1">
              <a:buFont typeface="Arial"/>
              <a:buNone/>
            </a:pPr>
            <a:r>
              <a:rPr lang="hu-HU" sz="2400" dirty="0">
                <a:solidFill>
                  <a:schemeClr val="tx1"/>
                </a:solidFill>
              </a:rPr>
              <a:t>Európai Szociális Modell</a:t>
            </a:r>
          </a:p>
          <a:p>
            <a:pPr hangingPunct="1"/>
            <a:r>
              <a:rPr lang="en-GB" sz="2400" dirty="0" err="1"/>
              <a:t>Scharpf</a:t>
            </a:r>
            <a:r>
              <a:rPr lang="en-GB" sz="2400" dirty="0"/>
              <a:t> 2002, 2009</a:t>
            </a:r>
            <a:endParaRPr lang="hu-HU" sz="2400" dirty="0"/>
          </a:p>
          <a:p>
            <a:pPr hangingPunct="1"/>
            <a:r>
              <a:rPr lang="en-GB" sz="2400" dirty="0"/>
              <a:t>Sapir 2006</a:t>
            </a:r>
            <a:endParaRPr lang="hu-HU" sz="2400" dirty="0"/>
          </a:p>
          <a:p>
            <a:pPr hangingPunct="1"/>
            <a:r>
              <a:rPr lang="en-GB" sz="2400" dirty="0" err="1"/>
              <a:t>Ferrera</a:t>
            </a:r>
            <a:r>
              <a:rPr lang="en-GB" sz="2400" dirty="0"/>
              <a:t>, Anton </a:t>
            </a:r>
            <a:r>
              <a:rPr lang="en-GB" sz="2400" dirty="0" err="1"/>
              <a:t>Hemerijck</a:t>
            </a:r>
            <a:r>
              <a:rPr lang="en-GB" sz="2400" dirty="0"/>
              <a:t> and Rhodes 2007</a:t>
            </a:r>
            <a:endParaRPr lang="hu-HU" sz="2400" dirty="0"/>
          </a:p>
          <a:p>
            <a:pPr hangingPunct="1"/>
            <a:r>
              <a:rPr lang="en-GB" sz="2400" dirty="0" err="1"/>
              <a:t>Schiek</a:t>
            </a:r>
            <a:r>
              <a:rPr lang="en-GB" sz="2400" dirty="0"/>
              <a:t> 2017</a:t>
            </a:r>
            <a:endParaRPr lang="hu-HU" sz="2400" dirty="0"/>
          </a:p>
          <a:p>
            <a:pPr hangingPunct="1"/>
            <a:r>
              <a:rPr lang="hu-HU" sz="2400" dirty="0" err="1"/>
              <a:t>Vandenbroucke</a:t>
            </a:r>
            <a:r>
              <a:rPr lang="hu-HU" sz="2400" dirty="0"/>
              <a:t>, </a:t>
            </a:r>
            <a:r>
              <a:rPr lang="hu-HU" sz="2400" dirty="0" err="1"/>
              <a:t>Barnard</a:t>
            </a:r>
            <a:r>
              <a:rPr lang="hu-HU" sz="2400" dirty="0"/>
              <a:t> and De </a:t>
            </a:r>
            <a:r>
              <a:rPr lang="hu-HU" sz="2400" dirty="0" err="1"/>
              <a:t>Baere</a:t>
            </a:r>
            <a:r>
              <a:rPr lang="hu-HU" sz="2400" dirty="0"/>
              <a:t> 2017</a:t>
            </a:r>
          </a:p>
          <a:p>
            <a:pPr marL="0" indent="0" hangingPunct="1">
              <a:buFont typeface="Arial"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265705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Theme">
  <a:themeElements>
    <a:clrScheme name="Default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fault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Theme">
  <a:themeElements>
    <a:clrScheme name="Default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fault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11934</TotalTime>
  <Words>778</Words>
  <Application>Microsoft Office PowerPoint</Application>
  <PresentationFormat>Diavetítés a képernyőre (4:3 oldalarány)</PresentationFormat>
  <Paragraphs>252</Paragraphs>
  <Slides>14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</vt:lpstr>
      <vt:lpstr>Default Theme</vt:lpstr>
      <vt:lpstr>Munkalap</vt:lpstr>
      <vt:lpstr>A gyengébb fél védelme - Nemzetközi aspektusok</vt:lpstr>
      <vt:lpstr>A munkához való jog</vt:lpstr>
      <vt:lpstr>Védelem az önkényes elbocsátással szemben</vt:lpstr>
      <vt:lpstr>ILO C-158, 166. sz. ajánlás</vt:lpstr>
      <vt:lpstr>PowerPoint-bemutató</vt:lpstr>
      <vt:lpstr>PowerPoint-bemutató</vt:lpstr>
      <vt:lpstr>Szociális védelem és -biztonság</vt:lpstr>
      <vt:lpstr>PowerPoint-bemutató</vt:lpstr>
      <vt:lpstr>Elméleti háttér</vt:lpstr>
      <vt:lpstr>Elmosódott halmazok logikája a szociális ellátások vizsgálatakor</vt:lpstr>
      <vt:lpstr>„még gyengébb” felek</vt:lpstr>
      <vt:lpstr>Fuzzy Set Analysis – Munkanélküli ellátások EU28 (2018)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discrimination and what’s wrong with it?</dc:title>
  <dc:creator>Hungler Sára</dc:creator>
  <cp:lastModifiedBy>Krisztina</cp:lastModifiedBy>
  <cp:revision>74</cp:revision>
  <dcterms:modified xsi:type="dcterms:W3CDTF">2019-11-08T07:40:57Z</dcterms:modified>
</cp:coreProperties>
</file>