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1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02" r:id="rId3"/>
    <p:sldId id="327" r:id="rId4"/>
    <p:sldId id="326" r:id="rId5"/>
    <p:sldId id="322" r:id="rId6"/>
    <p:sldId id="325" r:id="rId7"/>
    <p:sldId id="328" r:id="rId8"/>
    <p:sldId id="320" r:id="rId9"/>
    <p:sldId id="321" r:id="rId10"/>
    <p:sldId id="304" r:id="rId11"/>
    <p:sldId id="305" r:id="rId12"/>
    <p:sldId id="306" r:id="rId13"/>
    <p:sldId id="307" r:id="rId14"/>
    <p:sldId id="313" r:id="rId15"/>
    <p:sldId id="314" r:id="rId16"/>
    <p:sldId id="315" r:id="rId17"/>
    <p:sldId id="316" r:id="rId18"/>
    <p:sldId id="323" r:id="rId19"/>
    <p:sldId id="317" r:id="rId20"/>
    <p:sldId id="319" r:id="rId21"/>
    <p:sldId id="324" r:id="rId22"/>
    <p:sldId id="258" r:id="rId23"/>
    <p:sldId id="296" r:id="rId24"/>
    <p:sldId id="297" r:id="rId25"/>
    <p:sldId id="286" r:id="rId26"/>
    <p:sldId id="287" r:id="rId27"/>
    <p:sldId id="288" r:id="rId28"/>
    <p:sldId id="300" r:id="rId29"/>
    <p:sldId id="294" r:id="rId30"/>
    <p:sldId id="295" r:id="rId3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9EFF"/>
    <a:srgbClr val="66FFFF"/>
    <a:srgbClr val="E7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718" autoAdjust="0"/>
  </p:normalViewPr>
  <p:slideViewPr>
    <p:cSldViewPr>
      <p:cViewPr varScale="1">
        <p:scale>
          <a:sx n="87" d="100"/>
          <a:sy n="87" d="100"/>
        </p:scale>
        <p:origin x="73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icrosoft%20Office%20PowerPoint%20programbeli%20%20diagram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icrosoft%20Office%20PowerPoint%20programbeli%20%20diagram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et&#246;lt&#233;sek\7_3_4i%20(27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et&#246;lt&#233;sek\7_3_4i%20(29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Élveszületések száma</c:v>
                </c:pt>
              </c:strCache>
            </c:strRef>
          </c:tx>
          <c:spPr>
            <a:ln w="66675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Munka1!$A$2:$A$30</c:f>
              <c:numCache>
                <c:formatCode>General</c:formatCod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</c:numCache>
            </c:numRef>
          </c:cat>
          <c:val>
            <c:numRef>
              <c:f>Munka1!$B$2:$B$30</c:f>
              <c:numCache>
                <c:formatCode>#\ ##0.0</c:formatCode>
                <c:ptCount val="29"/>
                <c:pt idx="0" formatCode="#,##0">
                  <c:v>125.679</c:v>
                </c:pt>
                <c:pt idx="1">
                  <c:v>127.20699999999999</c:v>
                </c:pt>
                <c:pt idx="2">
                  <c:v>121.724</c:v>
                </c:pt>
                <c:pt idx="3">
                  <c:v>117.033</c:v>
                </c:pt>
                <c:pt idx="4">
                  <c:v>115.598</c:v>
                </c:pt>
                <c:pt idx="5">
                  <c:v>112.054</c:v>
                </c:pt>
                <c:pt idx="6">
                  <c:v>105.27200000000001</c:v>
                </c:pt>
                <c:pt idx="7">
                  <c:v>100.35</c:v>
                </c:pt>
                <c:pt idx="8">
                  <c:v>97.301000000000002</c:v>
                </c:pt>
                <c:pt idx="9">
                  <c:v>94.644999999999996</c:v>
                </c:pt>
                <c:pt idx="10">
                  <c:v>97.596999999999994</c:v>
                </c:pt>
                <c:pt idx="11">
                  <c:v>97.046999999999997</c:v>
                </c:pt>
                <c:pt idx="12">
                  <c:v>96.804000000000002</c:v>
                </c:pt>
                <c:pt idx="13">
                  <c:v>94.647000000000006</c:v>
                </c:pt>
                <c:pt idx="14">
                  <c:v>95.137</c:v>
                </c:pt>
                <c:pt idx="15">
                  <c:v>97.495999999999995</c:v>
                </c:pt>
                <c:pt idx="16">
                  <c:v>99.870999999999995</c:v>
                </c:pt>
                <c:pt idx="17">
                  <c:v>97.613</c:v>
                </c:pt>
                <c:pt idx="18">
                  <c:v>99.149000000000001</c:v>
                </c:pt>
                <c:pt idx="19">
                  <c:v>96.441999999999993</c:v>
                </c:pt>
                <c:pt idx="20">
                  <c:v>90.334999999999994</c:v>
                </c:pt>
                <c:pt idx="21">
                  <c:v>88.049000000000007</c:v>
                </c:pt>
                <c:pt idx="22">
                  <c:v>90.269000000000005</c:v>
                </c:pt>
                <c:pt idx="23">
                  <c:v>88.688999999999993</c:v>
                </c:pt>
                <c:pt idx="24">
                  <c:v>91.51</c:v>
                </c:pt>
                <c:pt idx="25">
                  <c:v>91.69</c:v>
                </c:pt>
                <c:pt idx="26">
                  <c:v>93.063000000000002</c:v>
                </c:pt>
                <c:pt idx="27">
                  <c:v>91.576999999999998</c:v>
                </c:pt>
                <c:pt idx="28" formatCode="General">
                  <c:v>89.8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F98-4755-B949-4F67CEE4AF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8450952"/>
        <c:axId val="308451344"/>
      </c:lineChart>
      <c:catAx>
        <c:axId val="308450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 rot="-2880000"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08451344"/>
        <c:crossesAt val="85"/>
        <c:auto val="1"/>
        <c:lblAlgn val="ctr"/>
        <c:lblOffset val="25"/>
        <c:tickLblSkip val="1"/>
        <c:noMultiLvlLbl val="0"/>
      </c:catAx>
      <c:valAx>
        <c:axId val="308451344"/>
        <c:scaling>
          <c:orientation val="minMax"/>
          <c:max val="129.9"/>
          <c:min val="8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u-HU" sz="1000" b="0" dirty="0" smtClean="0">
                    <a:latin typeface="Times New Roman" pitchFamily="18" charset="0"/>
                    <a:cs typeface="Times New Roman" pitchFamily="18" charset="0"/>
                  </a:rPr>
                  <a:t>ezer</a:t>
                </a:r>
                <a:endParaRPr lang="hu-HU" sz="10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5.2469135802469126E-2"/>
              <c:y val="2.3041063305201601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spPr>
          <a:ln>
            <a:solidFill>
              <a:prstClr val="black"/>
            </a:solidFill>
            <a:tailEnd type="stealth"/>
          </a:ln>
        </c:spPr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08450952"/>
        <c:crossesAt val="1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1. adatsor</c:v>
                </c:pt>
              </c:strCache>
            </c:strRef>
          </c:tx>
          <c:spPr>
            <a:ln w="539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Munka1!$A$2:$A$20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Munka1!$B$2:$B$20</c:f>
              <c:numCache>
                <c:formatCode>#\ ##0.0</c:formatCode>
                <c:ptCount val="19"/>
                <c:pt idx="0">
                  <c:v>6.7000000000000028</c:v>
                </c:pt>
                <c:pt idx="1">
                  <c:v>4.7000000000000028</c:v>
                </c:pt>
                <c:pt idx="2">
                  <c:v>10</c:v>
                </c:pt>
                <c:pt idx="3">
                  <c:v>1</c:v>
                </c:pt>
                <c:pt idx="4">
                  <c:v>8.9000000000000057</c:v>
                </c:pt>
                <c:pt idx="5">
                  <c:v>4.2999999999999972</c:v>
                </c:pt>
                <c:pt idx="6">
                  <c:v>-1.2000000000000028</c:v>
                </c:pt>
                <c:pt idx="7">
                  <c:v>0</c:v>
                </c:pt>
                <c:pt idx="8">
                  <c:v>0.40000000000000568</c:v>
                </c:pt>
                <c:pt idx="9">
                  <c:v>-8.0999999999999943</c:v>
                </c:pt>
                <c:pt idx="10">
                  <c:v>-5</c:v>
                </c:pt>
                <c:pt idx="11">
                  <c:v>-4.5999999999999943</c:v>
                </c:pt>
                <c:pt idx="12">
                  <c:v>-5</c:v>
                </c:pt>
                <c:pt idx="13">
                  <c:v>5.9000000000000057</c:v>
                </c:pt>
                <c:pt idx="14">
                  <c:v>19.299999999999997</c:v>
                </c:pt>
                <c:pt idx="15">
                  <c:v>7.9000000000000057</c:v>
                </c:pt>
                <c:pt idx="16">
                  <c:v>-12.900000000000006</c:v>
                </c:pt>
                <c:pt idx="17">
                  <c:v>24.400000000000006</c:v>
                </c:pt>
                <c:pt idx="18">
                  <c:v>17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Oszlop1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Munka1!$A$2:$A$20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Munka1!$C$2:$C$20</c:f>
              <c:numCache>
                <c:formatCode>General</c:formatCode>
                <c:ptCount val="19"/>
              </c:numCache>
            </c:numRef>
          </c:val>
          <c:smooth val="0"/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Oszlop2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Munka1!$A$2:$A$20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Munka1!$D$2:$D$20</c:f>
              <c:numCache>
                <c:formatCode>General</c:formatCode>
                <c:ptCount val="19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5194848"/>
        <c:axId val="265197984"/>
      </c:lineChart>
      <c:catAx>
        <c:axId val="265194848"/>
        <c:scaling>
          <c:orientation val="minMax"/>
        </c:scaling>
        <c:delete val="0"/>
        <c:axPos val="b"/>
        <c:numFmt formatCode="#,##0" sourceLinked="0"/>
        <c:majorTickMark val="cross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88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hu-HU"/>
          </a:p>
        </c:txPr>
        <c:crossAx val="265197984"/>
        <c:crossesAt val="0"/>
        <c:auto val="1"/>
        <c:lblAlgn val="ctr"/>
        <c:lblOffset val="25"/>
        <c:tickLblSkip val="1"/>
        <c:noMultiLvlLbl val="0"/>
      </c:catAx>
      <c:valAx>
        <c:axId val="265197984"/>
        <c:scaling>
          <c:orientation val="minMax"/>
          <c:max val="26"/>
          <c:min val="-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cross"/>
        <c:minorTickMark val="none"/>
        <c:tickLblPos val="nextTo"/>
        <c:spPr>
          <a:noFill/>
          <a:ln>
            <a:solidFill>
              <a:srgbClr val="0070C0"/>
            </a:solidFill>
            <a:tailEnd type="stealt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hu-HU"/>
          </a:p>
        </c:txPr>
        <c:crossAx val="26519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655300408216748E-2"/>
          <c:y val="2.9097917654894973E-2"/>
          <c:w val="0.893357765566409"/>
          <c:h val="0.83728672862410536"/>
        </c:manualLayout>
      </c:layout>
      <c:lineChart>
        <c:grouping val="standard"/>
        <c:varyColors val="0"/>
        <c:ser>
          <c:idx val="0"/>
          <c:order val="0"/>
          <c:tx>
            <c:strRef>
              <c:f>Munka1!$B$3</c:f>
              <c:strCache>
                <c:ptCount val="1"/>
                <c:pt idx="0">
                  <c:v>Vállalkozások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Munka1!$A$4:$A$22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Munka1!$B$4:$B$22</c:f>
              <c:numCache>
                <c:formatCode>0.0</c:formatCode>
                <c:ptCount val="19"/>
                <c:pt idx="0">
                  <c:v>9.9999999999994316E-2</c:v>
                </c:pt>
                <c:pt idx="1">
                  <c:v>1.4000000000000057</c:v>
                </c:pt>
                <c:pt idx="2">
                  <c:v>-3.2000000000000028</c:v>
                </c:pt>
                <c:pt idx="3">
                  <c:v>5.4000000000000057</c:v>
                </c:pt>
                <c:pt idx="4">
                  <c:v>7</c:v>
                </c:pt>
                <c:pt idx="5">
                  <c:v>7.7999999999999972</c:v>
                </c:pt>
                <c:pt idx="6">
                  <c:v>-3.9000000000000057</c:v>
                </c:pt>
                <c:pt idx="7">
                  <c:v>6.7000000000000028</c:v>
                </c:pt>
                <c:pt idx="8">
                  <c:v>-3.4000000000000057</c:v>
                </c:pt>
                <c:pt idx="9">
                  <c:v>-12.400000000000006</c:v>
                </c:pt>
                <c:pt idx="10">
                  <c:v>-1.0999999999999943</c:v>
                </c:pt>
                <c:pt idx="11">
                  <c:v>2.0999999999999943</c:v>
                </c:pt>
                <c:pt idx="12">
                  <c:v>-2.7000000000000028</c:v>
                </c:pt>
                <c:pt idx="13">
                  <c:v>4.9000000000000057</c:v>
                </c:pt>
                <c:pt idx="14">
                  <c:v>17.5</c:v>
                </c:pt>
                <c:pt idx="15">
                  <c:v>3.5864937918852036</c:v>
                </c:pt>
                <c:pt idx="16">
                  <c:v>-0.84884222189370462</c:v>
                </c:pt>
                <c:pt idx="17">
                  <c:v>19.829332219056027</c:v>
                </c:pt>
                <c:pt idx="18">
                  <c:v>8.7830424839726646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F03-47DF-A728-DE777AAE0900}"/>
            </c:ext>
          </c:extLst>
        </c:ser>
        <c:ser>
          <c:idx val="1"/>
          <c:order val="1"/>
          <c:tx>
            <c:strRef>
              <c:f>Munka1!$C$3</c:f>
              <c:strCache>
                <c:ptCount val="1"/>
                <c:pt idx="0">
                  <c:v>Költségvetési szervek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Munka1!$A$4:$A$22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Munka1!$C$4:$C$22</c:f>
              <c:numCache>
                <c:formatCode>0.0</c:formatCode>
                <c:ptCount val="19"/>
                <c:pt idx="0">
                  <c:v>15.299999999999997</c:v>
                </c:pt>
                <c:pt idx="1">
                  <c:v>6.4000000000000057</c:v>
                </c:pt>
                <c:pt idx="2">
                  <c:v>23.400000000000006</c:v>
                </c:pt>
                <c:pt idx="3">
                  <c:v>-19.5</c:v>
                </c:pt>
                <c:pt idx="4">
                  <c:v>-16.099999999999994</c:v>
                </c:pt>
                <c:pt idx="5">
                  <c:v>15.5</c:v>
                </c:pt>
                <c:pt idx="6">
                  <c:v>4.7999999999999972</c:v>
                </c:pt>
                <c:pt idx="7">
                  <c:v>-22.700000000000003</c:v>
                </c:pt>
                <c:pt idx="8">
                  <c:v>-21.700000000000003</c:v>
                </c:pt>
                <c:pt idx="9">
                  <c:v>-2.5999999999999943</c:v>
                </c:pt>
                <c:pt idx="10">
                  <c:v>23.099999999999994</c:v>
                </c:pt>
                <c:pt idx="11">
                  <c:v>-8.7000000000000028</c:v>
                </c:pt>
                <c:pt idx="12">
                  <c:v>-12.099999999999994</c:v>
                </c:pt>
                <c:pt idx="13">
                  <c:v>39.699999999999989</c:v>
                </c:pt>
                <c:pt idx="14">
                  <c:v>17.400000000000006</c:v>
                </c:pt>
                <c:pt idx="15">
                  <c:v>44.685543038595341</c:v>
                </c:pt>
                <c:pt idx="16">
                  <c:v>-60.957502004354033</c:v>
                </c:pt>
                <c:pt idx="17">
                  <c:v>67.2919947175034</c:v>
                </c:pt>
                <c:pt idx="18">
                  <c:v>30.909005461808277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F03-47DF-A728-DE777AAE09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827096"/>
        <c:axId val="383332280"/>
      </c:lineChart>
      <c:catAx>
        <c:axId val="307827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25400">
            <a:solidFill>
              <a:schemeClr val="tx1"/>
            </a:solidFill>
          </a:ln>
        </c:spPr>
        <c:txPr>
          <a:bodyPr rot="-2880000"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3332280"/>
        <c:crossesAt val="0"/>
        <c:auto val="1"/>
        <c:lblAlgn val="ctr"/>
        <c:lblOffset val="25"/>
        <c:tickLblSkip val="1"/>
        <c:noMultiLvlLbl val="0"/>
      </c:catAx>
      <c:valAx>
        <c:axId val="383332280"/>
        <c:scaling>
          <c:orientation val="minMax"/>
          <c:max val="75"/>
          <c:min val="-7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1000" b="0" dirty="0" smtClean="0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10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4.2208035764307289E-2"/>
              <c:y val="0"/>
            </c:manualLayout>
          </c:layout>
          <c:overlay val="0"/>
        </c:title>
        <c:numFmt formatCode="0" sourceLinked="0"/>
        <c:majorTickMark val="cross"/>
        <c:minorTickMark val="none"/>
        <c:tickLblPos val="nextTo"/>
        <c:spPr>
          <a:ln>
            <a:solidFill>
              <a:prstClr val="black"/>
            </a:solidFill>
            <a:tailEnd type="stealth"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07827096"/>
        <c:crossesAt val="1"/>
        <c:crossBetween val="midCat"/>
        <c:majorUnit val="10"/>
      </c:valAx>
    </c:plotArea>
    <c:legend>
      <c:legendPos val="b"/>
      <c:layout>
        <c:manualLayout>
          <c:xMode val="edge"/>
          <c:yMode val="edge"/>
          <c:x val="0.31267739007156847"/>
          <c:y val="0.95524296780868667"/>
          <c:w val="0.374645219856863"/>
          <c:h val="4.4757032191313287E-2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Munka1!$B$3</c:f>
              <c:strCache>
                <c:ptCount val="1"/>
                <c:pt idx="0">
                  <c:v>Beruházások volumene 2008. évi árakon</c:v>
                </c:pt>
              </c:strCache>
            </c:strRef>
          </c:tx>
          <c:marker>
            <c:symbol val="none"/>
          </c:marker>
          <c:cat>
            <c:numRef>
              <c:f>Munka1!$A$4:$A$13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Munka1!$B$4:$B$13</c:f>
              <c:numCache>
                <c:formatCode>0.0</c:formatCode>
                <c:ptCount val="10"/>
                <c:pt idx="0">
                  <c:v>0</c:v>
                </c:pt>
                <c:pt idx="1">
                  <c:v>-8.1</c:v>
                </c:pt>
                <c:pt idx="2">
                  <c:v>-12.7</c:v>
                </c:pt>
                <c:pt idx="3">
                  <c:v>-16.7</c:v>
                </c:pt>
                <c:pt idx="4">
                  <c:v>-20.9</c:v>
                </c:pt>
                <c:pt idx="5">
                  <c:v>-16.2</c:v>
                </c:pt>
                <c:pt idx="6">
                  <c:v>0</c:v>
                </c:pt>
                <c:pt idx="7">
                  <c:v>7.9</c:v>
                </c:pt>
                <c:pt idx="8">
                  <c:v>-6.1</c:v>
                </c:pt>
                <c:pt idx="9">
                  <c:v>15.8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D5A-4F3D-85E2-30A93C01946C}"/>
            </c:ext>
          </c:extLst>
        </c:ser>
        <c:ser>
          <c:idx val="1"/>
          <c:order val="1"/>
          <c:tx>
            <c:strRef>
              <c:f>Munka1!$C$3</c:f>
              <c:strCache>
                <c:ptCount val="1"/>
                <c:pt idx="0">
                  <c:v>Beruházási volumen Eu támogatások nélkül 2008. évi árakon</c:v>
                </c:pt>
              </c:strCache>
            </c:strRef>
          </c:tx>
          <c:marker>
            <c:symbol val="none"/>
          </c:marker>
          <c:cat>
            <c:numRef>
              <c:f>Munka1!$A$4:$A$13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Munka1!$C$4:$C$13</c:f>
              <c:numCache>
                <c:formatCode>General</c:formatCode>
                <c:ptCount val="10"/>
                <c:pt idx="6" formatCode="0.0">
                  <c:v>-30.8</c:v>
                </c:pt>
                <c:pt idx="7" formatCode="0.0">
                  <c:v>-14.8</c:v>
                </c:pt>
                <c:pt idx="8" formatCode="0.0">
                  <c:v>-17.8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D5A-4F3D-85E2-30A93C0194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331888"/>
        <c:axId val="383335024"/>
      </c:lineChart>
      <c:catAx>
        <c:axId val="38333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5400">
            <a:solidFill>
              <a:prstClr val="black"/>
            </a:solidFill>
          </a:ln>
        </c:spPr>
        <c:txPr>
          <a:bodyPr rot="-2880000"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3335024"/>
        <c:crossesAt val="0"/>
        <c:auto val="1"/>
        <c:lblAlgn val="ctr"/>
        <c:lblOffset val="100"/>
        <c:tickLblSkip val="1"/>
        <c:noMultiLvlLbl val="0"/>
      </c:catAx>
      <c:valAx>
        <c:axId val="383335024"/>
        <c:scaling>
          <c:orientation val="minMax"/>
          <c:max val="9.9"/>
          <c:min val="-3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 sz="1000" b="0" dirty="0" smtClean="0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10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5.5115403844017474E-2"/>
              <c:y val="2.2249318791359211E-2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spPr>
          <a:ln>
            <a:solidFill>
              <a:prstClr val="black"/>
            </a:solidFill>
            <a:tailEnd type="stealth"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3331888"/>
        <c:crossesAt val="1"/>
        <c:crossBetween val="midCat"/>
        <c:majorUnit val="5"/>
      </c:valAx>
    </c:plotArea>
    <c:legend>
      <c:legendPos val="b"/>
      <c:layout/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Munka1!$B$3</c:f>
              <c:strCache>
                <c:ptCount val="1"/>
                <c:pt idx="0">
                  <c:v>EU 28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Munka1!$A$4:$A$12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Munka1!$B$4:$B$12</c:f>
              <c:numCache>
                <c:formatCode>0.0</c:formatCode>
                <c:ptCount val="9"/>
                <c:pt idx="0">
                  <c:v>102.1</c:v>
                </c:pt>
                <c:pt idx="1">
                  <c:v>101.8</c:v>
                </c:pt>
                <c:pt idx="2">
                  <c:v>99.6</c:v>
                </c:pt>
                <c:pt idx="3">
                  <c:v>100.3</c:v>
                </c:pt>
                <c:pt idx="4">
                  <c:v>101.8</c:v>
                </c:pt>
                <c:pt idx="5">
                  <c:v>102.3</c:v>
                </c:pt>
                <c:pt idx="6">
                  <c:v>102</c:v>
                </c:pt>
                <c:pt idx="7">
                  <c:v>102.4</c:v>
                </c:pt>
                <c:pt idx="8">
                  <c:v>101.9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939-47B5-93BA-6FE73426FC27}"/>
            </c:ext>
          </c:extLst>
        </c:ser>
        <c:ser>
          <c:idx val="1"/>
          <c:order val="1"/>
          <c:tx>
            <c:strRef>
              <c:f>Munka1!$C$3</c:f>
              <c:strCache>
                <c:ptCount val="1"/>
                <c:pt idx="0">
                  <c:v>Magyarország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Munka1!$A$4:$A$12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Munka1!$C$4:$C$12</c:f>
              <c:numCache>
                <c:formatCode>0.0</c:formatCode>
                <c:ptCount val="9"/>
                <c:pt idx="0">
                  <c:v>100.7</c:v>
                </c:pt>
                <c:pt idx="1">
                  <c:v>101.7</c:v>
                </c:pt>
                <c:pt idx="2">
                  <c:v>98.4</c:v>
                </c:pt>
                <c:pt idx="3">
                  <c:v>102.1</c:v>
                </c:pt>
                <c:pt idx="4">
                  <c:v>104.2</c:v>
                </c:pt>
                <c:pt idx="5">
                  <c:v>103.5</c:v>
                </c:pt>
                <c:pt idx="6">
                  <c:v>102.3</c:v>
                </c:pt>
                <c:pt idx="7">
                  <c:v>104.1</c:v>
                </c:pt>
                <c:pt idx="8">
                  <c:v>104.9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939-47B5-93BA-6FE73426F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332672"/>
        <c:axId val="383330712"/>
      </c:lineChart>
      <c:catAx>
        <c:axId val="38333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 rot="-2880000"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3330712"/>
        <c:crossesAt val="98"/>
        <c:auto val="1"/>
        <c:lblAlgn val="ctr"/>
        <c:lblOffset val="25"/>
        <c:tickLblSkip val="1"/>
        <c:noMultiLvlLbl val="0"/>
      </c:catAx>
      <c:valAx>
        <c:axId val="383330712"/>
        <c:scaling>
          <c:orientation val="minMax"/>
          <c:max val="105.3"/>
          <c:min val="98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 b="0" baseline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1000" b="0" baseline="0" dirty="0" smtClean="0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1000" b="0" baseline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4.4753086419753119E-2"/>
              <c:y val="7.4390394902625612E-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prstClr val="black"/>
            </a:solidFill>
            <a:tailEnd type="stealth"/>
          </a:ln>
        </c:spPr>
        <c:txPr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3332672"/>
        <c:crossesAt val="1"/>
        <c:crossBetween val="midCat"/>
        <c:majorUnit val="1"/>
      </c:valAx>
    </c:plotArea>
    <c:legend>
      <c:legendPos val="b"/>
      <c:layout>
        <c:manualLayout>
          <c:xMode val="edge"/>
          <c:yMode val="edge"/>
          <c:x val="0.34240886555847228"/>
          <c:y val="0.94011287712857783"/>
          <c:w val="0.3135648148148148"/>
          <c:h val="4.8015447400697082E-2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987119665597355E-2"/>
          <c:y val="2.8596727324114786E-2"/>
          <c:w val="0.8993141829493535"/>
          <c:h val="0.79599784290570985"/>
        </c:manualLayout>
      </c:layout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Magyarország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Munka1!$A$2:$A$10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Munka1!$B$2:$B$10</c:f>
              <c:numCache>
                <c:formatCode>0.0</c:formatCode>
                <c:ptCount val="9"/>
                <c:pt idx="0">
                  <c:v>0.7</c:v>
                </c:pt>
                <c:pt idx="1">
                  <c:v>1.7</c:v>
                </c:pt>
                <c:pt idx="2">
                  <c:v>-1.6</c:v>
                </c:pt>
                <c:pt idx="3">
                  <c:v>2.1</c:v>
                </c:pt>
                <c:pt idx="4">
                  <c:v>4.2</c:v>
                </c:pt>
                <c:pt idx="5">
                  <c:v>3.5</c:v>
                </c:pt>
                <c:pt idx="6">
                  <c:v>2.2999999999999998</c:v>
                </c:pt>
                <c:pt idx="7">
                  <c:v>4.0999999999999996</c:v>
                </c:pt>
                <c:pt idx="8">
                  <c:v>4.9000000000000004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C49-40FA-AFFD-C972B8A63498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Csehország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Munka1!$A$2:$A$10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Munka1!$C$2:$C$10</c:f>
              <c:numCache>
                <c:formatCode>0.0</c:formatCode>
                <c:ptCount val="9"/>
                <c:pt idx="0">
                  <c:v>2.2999999999999998</c:v>
                </c:pt>
                <c:pt idx="1">
                  <c:v>1.8</c:v>
                </c:pt>
                <c:pt idx="2">
                  <c:v>-0.8</c:v>
                </c:pt>
                <c:pt idx="3">
                  <c:v>-0.5</c:v>
                </c:pt>
                <c:pt idx="4">
                  <c:v>2.7</c:v>
                </c:pt>
                <c:pt idx="5">
                  <c:v>5.3</c:v>
                </c:pt>
                <c:pt idx="6">
                  <c:v>2.5</c:v>
                </c:pt>
                <c:pt idx="7">
                  <c:v>4.4000000000000004</c:v>
                </c:pt>
                <c:pt idx="8">
                  <c:v>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49-40FA-AFFD-C972B8A63498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Lengyelország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Munka1!$A$2:$A$10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Munka1!$D$2:$D$10</c:f>
              <c:numCache>
                <c:formatCode>0.0</c:formatCode>
                <c:ptCount val="9"/>
                <c:pt idx="0">
                  <c:v>3.6</c:v>
                </c:pt>
                <c:pt idx="1">
                  <c:v>5</c:v>
                </c:pt>
                <c:pt idx="2">
                  <c:v>1.6</c:v>
                </c:pt>
                <c:pt idx="3">
                  <c:v>1.4</c:v>
                </c:pt>
                <c:pt idx="4">
                  <c:v>3.3</c:v>
                </c:pt>
                <c:pt idx="5">
                  <c:v>3.8</c:v>
                </c:pt>
                <c:pt idx="6">
                  <c:v>3.1</c:v>
                </c:pt>
                <c:pt idx="7">
                  <c:v>4.8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C49-40FA-AFFD-C972B8A63498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Szlovákia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Munka1!$A$2:$A$10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Munka1!$E$2:$E$10</c:f>
              <c:numCache>
                <c:formatCode>0.0</c:formatCode>
                <c:ptCount val="9"/>
                <c:pt idx="0">
                  <c:v>5</c:v>
                </c:pt>
                <c:pt idx="1">
                  <c:v>2.8</c:v>
                </c:pt>
                <c:pt idx="2">
                  <c:v>1.7</c:v>
                </c:pt>
                <c:pt idx="3">
                  <c:v>1.5</c:v>
                </c:pt>
                <c:pt idx="4">
                  <c:v>2.8</c:v>
                </c:pt>
                <c:pt idx="5">
                  <c:v>4.2</c:v>
                </c:pt>
                <c:pt idx="6">
                  <c:v>3.1</c:v>
                </c:pt>
                <c:pt idx="7">
                  <c:v>3.2</c:v>
                </c:pt>
                <c:pt idx="8">
                  <c:v>4.0999999999999996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C49-40FA-AFFD-C972B8A634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333848"/>
        <c:axId val="383334632"/>
      </c:lineChart>
      <c:catAx>
        <c:axId val="383333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ysClr val="windowText" lastClr="000000"/>
            </a:solidFill>
          </a:ln>
        </c:spPr>
        <c:txPr>
          <a:bodyPr rot="-2880000"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3334632"/>
        <c:crossesAt val="0"/>
        <c:auto val="1"/>
        <c:lblAlgn val="ctr"/>
        <c:lblOffset val="25"/>
        <c:tickLblSkip val="1"/>
        <c:noMultiLvlLbl val="0"/>
      </c:catAx>
      <c:valAx>
        <c:axId val="383334632"/>
        <c:scaling>
          <c:orientation val="minMax"/>
          <c:max val="5.9"/>
          <c:min val="-2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1000" b="0" dirty="0" smtClean="0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10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4.4753086419753133E-2"/>
              <c:y val="9.0924296111125867E-3"/>
            </c:manualLayout>
          </c:layout>
          <c:overlay val="0"/>
        </c:title>
        <c:numFmt formatCode="0" sourceLinked="0"/>
        <c:majorTickMark val="out"/>
        <c:minorTickMark val="none"/>
        <c:tickLblPos val="low"/>
        <c:spPr>
          <a:ln>
            <a:solidFill>
              <a:sysClr val="windowText" lastClr="000000"/>
            </a:solidFill>
            <a:tailEnd type="stealth"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3333848"/>
        <c:crossesAt val="1"/>
        <c:crossBetween val="midCat"/>
        <c:majorUnit val="1"/>
      </c:valAx>
      <c:spPr>
        <a:noFill/>
      </c:spPr>
    </c:plotArea>
    <c:legend>
      <c:legendPos val="b"/>
      <c:layout/>
      <c:overlay val="0"/>
      <c:txPr>
        <a:bodyPr/>
        <a:lstStyle/>
        <a:p>
          <a:pPr>
            <a:defRPr sz="1200" baseline="0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618887916788181E-2"/>
          <c:y val="2.9765613804585318E-2"/>
          <c:w val="0.89568241469816268"/>
          <c:h val="0.7810249344275757"/>
        </c:manualLayout>
      </c:layout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Magyarország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Munka1!$A$2:$A$10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Munka1!$B$2:$B$10</c:f>
              <c:numCache>
                <c:formatCode>0.0</c:formatCode>
                <c:ptCount val="9"/>
                <c:pt idx="0">
                  <c:v>0.7</c:v>
                </c:pt>
                <c:pt idx="1">
                  <c:v>1.7</c:v>
                </c:pt>
                <c:pt idx="2">
                  <c:v>-1.6</c:v>
                </c:pt>
                <c:pt idx="3">
                  <c:v>2.1</c:v>
                </c:pt>
                <c:pt idx="4">
                  <c:v>4.2</c:v>
                </c:pt>
                <c:pt idx="5">
                  <c:v>3.5</c:v>
                </c:pt>
                <c:pt idx="6">
                  <c:v>2.2999999999999998</c:v>
                </c:pt>
                <c:pt idx="7">
                  <c:v>4.0999999999999996</c:v>
                </c:pt>
                <c:pt idx="8">
                  <c:v>4.9000000000000004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D49-45AD-B6F6-AF44EA2BFFF9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Észtország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Munka1!$A$2:$A$10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Munka1!$C$2:$C$10</c:f>
              <c:numCache>
                <c:formatCode>0.0</c:formatCode>
                <c:ptCount val="9"/>
                <c:pt idx="0">
                  <c:v>2.2999999999999998</c:v>
                </c:pt>
                <c:pt idx="1">
                  <c:v>7.6</c:v>
                </c:pt>
                <c:pt idx="2">
                  <c:v>4.3</c:v>
                </c:pt>
                <c:pt idx="3">
                  <c:v>1.9</c:v>
                </c:pt>
                <c:pt idx="4">
                  <c:v>2.9</c:v>
                </c:pt>
                <c:pt idx="5">
                  <c:v>1.9</c:v>
                </c:pt>
                <c:pt idx="6">
                  <c:v>3.5</c:v>
                </c:pt>
                <c:pt idx="7">
                  <c:v>4.9000000000000004</c:v>
                </c:pt>
                <c:pt idx="8">
                  <c:v>3.9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D49-45AD-B6F6-AF44EA2BFFF9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Lettország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Munka1!$A$2:$A$10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Munka1!$D$2:$D$10</c:f>
              <c:numCache>
                <c:formatCode>0.0</c:formatCode>
                <c:ptCount val="9"/>
                <c:pt idx="0">
                  <c:v>-3.9</c:v>
                </c:pt>
                <c:pt idx="1">
                  <c:v>6.4</c:v>
                </c:pt>
                <c:pt idx="2">
                  <c:v>4</c:v>
                </c:pt>
                <c:pt idx="3">
                  <c:v>2.4</c:v>
                </c:pt>
                <c:pt idx="4">
                  <c:v>1.9</c:v>
                </c:pt>
                <c:pt idx="5">
                  <c:v>3</c:v>
                </c:pt>
                <c:pt idx="6">
                  <c:v>2.1</c:v>
                </c:pt>
                <c:pt idx="7">
                  <c:v>4.5999999999999996</c:v>
                </c:pt>
                <c:pt idx="8">
                  <c:v>4.8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D49-45AD-B6F6-AF44EA2BFFF9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Litvánia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Munka1!$A$2:$A$10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Munka1!$E$2:$E$10</c:f>
              <c:numCache>
                <c:formatCode>0.0</c:formatCode>
                <c:ptCount val="9"/>
                <c:pt idx="0">
                  <c:v>1.6</c:v>
                </c:pt>
                <c:pt idx="1">
                  <c:v>6</c:v>
                </c:pt>
                <c:pt idx="2">
                  <c:v>3.8</c:v>
                </c:pt>
                <c:pt idx="3">
                  <c:v>3.5</c:v>
                </c:pt>
                <c:pt idx="4">
                  <c:v>3.5</c:v>
                </c:pt>
                <c:pt idx="5">
                  <c:v>2</c:v>
                </c:pt>
                <c:pt idx="6">
                  <c:v>2.4</c:v>
                </c:pt>
                <c:pt idx="7">
                  <c:v>4.0999999999999996</c:v>
                </c:pt>
                <c:pt idx="8">
                  <c:v>3.4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D49-45AD-B6F6-AF44EA2BFF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337376"/>
        <c:axId val="383331104"/>
      </c:lineChart>
      <c:catAx>
        <c:axId val="383337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ysClr val="windowText" lastClr="000000"/>
            </a:solidFill>
          </a:ln>
        </c:spPr>
        <c:txPr>
          <a:bodyPr rot="-2880000"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3331104"/>
        <c:crossesAt val="0"/>
        <c:auto val="1"/>
        <c:lblAlgn val="ctr"/>
        <c:lblOffset val="25"/>
        <c:tickLblSkip val="1"/>
        <c:noMultiLvlLbl val="0"/>
      </c:catAx>
      <c:valAx>
        <c:axId val="383331104"/>
        <c:scaling>
          <c:orientation val="minMax"/>
          <c:max val="8.5"/>
          <c:min val="-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9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900" dirty="0" smtClean="0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9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4.4753086419753133E-2"/>
              <c:y val="7.9068255750212833E-3"/>
            </c:manualLayout>
          </c:layout>
          <c:overlay val="0"/>
        </c:title>
        <c:numFmt formatCode="0" sourceLinked="0"/>
        <c:majorTickMark val="out"/>
        <c:minorTickMark val="none"/>
        <c:tickLblPos val="low"/>
        <c:spPr>
          <a:ln>
            <a:solidFill>
              <a:sysClr val="windowText" lastClr="000000"/>
            </a:solidFill>
            <a:tailEnd type="stealth"/>
          </a:ln>
        </c:spPr>
        <c:txPr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3337376"/>
        <c:crossesAt val="1"/>
        <c:crossBetween val="midCat"/>
        <c:majorUnit val="1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584937299504229E-2"/>
          <c:y val="3.0654139589796823E-2"/>
          <c:w val="0.89671636531544663"/>
          <c:h val="0.79028263028817691"/>
        </c:manualLayout>
      </c:layout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Magyarország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Munka1!$A$2:$A$10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Munka1!$B$2:$B$10</c:f>
              <c:numCache>
                <c:formatCode>0.0</c:formatCode>
                <c:ptCount val="9"/>
                <c:pt idx="0">
                  <c:v>0.7</c:v>
                </c:pt>
                <c:pt idx="1">
                  <c:v>1.7</c:v>
                </c:pt>
                <c:pt idx="2">
                  <c:v>-1.6</c:v>
                </c:pt>
                <c:pt idx="3">
                  <c:v>2.1</c:v>
                </c:pt>
                <c:pt idx="4">
                  <c:v>4.2</c:v>
                </c:pt>
                <c:pt idx="5">
                  <c:v>3.5</c:v>
                </c:pt>
                <c:pt idx="6">
                  <c:v>2.2999999999999998</c:v>
                </c:pt>
                <c:pt idx="7">
                  <c:v>4.0999999999999996</c:v>
                </c:pt>
                <c:pt idx="8">
                  <c:v>4.9000000000000004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CE5-4F63-9625-63D965A985E2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Bulgária 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Munka1!$A$2:$A$10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Munka1!$C$2:$C$10</c:f>
              <c:numCache>
                <c:formatCode>0.0</c:formatCode>
                <c:ptCount val="9"/>
                <c:pt idx="0">
                  <c:v>1.3</c:v>
                </c:pt>
                <c:pt idx="1">
                  <c:v>1.9</c:v>
                </c:pt>
                <c:pt idx="2">
                  <c:v>0</c:v>
                </c:pt>
                <c:pt idx="3">
                  <c:v>0.5</c:v>
                </c:pt>
                <c:pt idx="4">
                  <c:v>1.8</c:v>
                </c:pt>
                <c:pt idx="5">
                  <c:v>3.5</c:v>
                </c:pt>
                <c:pt idx="6">
                  <c:v>3.9</c:v>
                </c:pt>
                <c:pt idx="7">
                  <c:v>3.8</c:v>
                </c:pt>
                <c:pt idx="8">
                  <c:v>3.1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CE5-4F63-9625-63D965A985E2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Románia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Munka1!$A$2:$A$10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Munka1!$D$2:$D$10</c:f>
              <c:numCache>
                <c:formatCode>0.0</c:formatCode>
                <c:ptCount val="9"/>
                <c:pt idx="0">
                  <c:v>-3.9</c:v>
                </c:pt>
                <c:pt idx="1">
                  <c:v>2</c:v>
                </c:pt>
                <c:pt idx="2">
                  <c:v>2.1</c:v>
                </c:pt>
                <c:pt idx="3">
                  <c:v>3.5</c:v>
                </c:pt>
                <c:pt idx="4">
                  <c:v>3.4</c:v>
                </c:pt>
                <c:pt idx="5">
                  <c:v>3.9</c:v>
                </c:pt>
                <c:pt idx="6">
                  <c:v>4.8</c:v>
                </c:pt>
                <c:pt idx="7">
                  <c:v>7</c:v>
                </c:pt>
                <c:pt idx="8">
                  <c:v>4.0999999999999996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CE5-4F63-9625-63D965A985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329928"/>
        <c:axId val="384114432"/>
      </c:lineChart>
      <c:catAx>
        <c:axId val="383329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ysClr val="windowText" lastClr="000000"/>
            </a:solidFill>
          </a:ln>
        </c:spPr>
        <c:txPr>
          <a:bodyPr rot="-2880000"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4114432"/>
        <c:crossesAt val="0"/>
        <c:auto val="1"/>
        <c:lblAlgn val="ctr"/>
        <c:lblOffset val="25"/>
        <c:tickLblSkip val="1"/>
        <c:noMultiLvlLbl val="0"/>
      </c:catAx>
      <c:valAx>
        <c:axId val="384114432"/>
        <c:scaling>
          <c:orientation val="minMax"/>
          <c:max val="7.5"/>
          <c:min val="-4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1000" b="0" dirty="0" smtClean="0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10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4.3209876543209763E-2"/>
              <c:y val="2.4377132557204034E-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  <a:tailEnd type="stealth"/>
          </a:ln>
        </c:spPr>
        <c:txPr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3329928"/>
        <c:crossesAt val="1"/>
        <c:crossBetween val="midCat"/>
        <c:majorUnit val="1"/>
      </c:valAx>
    </c:plotArea>
    <c:legend>
      <c:legendPos val="b"/>
      <c:layout>
        <c:manualLayout>
          <c:xMode val="edge"/>
          <c:yMode val="edge"/>
          <c:x val="0.28863359094002139"/>
          <c:y val="0.92587991881499065"/>
          <c:w val="0.42273269660736851"/>
          <c:h val="5.0428683711760056E-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111257219143231E-2"/>
          <c:y val="3.0498067136523723E-2"/>
          <c:w val="0.91457643139833278"/>
          <c:h val="0.83265879662758302"/>
        </c:manualLayout>
      </c:layout>
      <c:lineChart>
        <c:grouping val="standard"/>
        <c:varyColors val="0"/>
        <c:ser>
          <c:idx val="0"/>
          <c:order val="0"/>
          <c:tx>
            <c:strRef>
              <c:f>Munka1!$B$3</c:f>
              <c:strCache>
                <c:ptCount val="1"/>
                <c:pt idx="0">
                  <c:v>Ipari termelés volumene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numRef>
              <c:f>Munka1!$A$4:$A$22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Munka1!$B$4:$B$22</c:f>
              <c:numCache>
                <c:formatCode>0.0</c:formatCode>
                <c:ptCount val="19"/>
                <c:pt idx="0">
                  <c:v>18.099999999999994</c:v>
                </c:pt>
                <c:pt idx="1">
                  <c:v>3.6642793697166525</c:v>
                </c:pt>
                <c:pt idx="2">
                  <c:v>3.2151359570417242</c:v>
                </c:pt>
                <c:pt idx="3">
                  <c:v>6.9422380611472363</c:v>
                </c:pt>
                <c:pt idx="4">
                  <c:v>7.7535320318248466</c:v>
                </c:pt>
                <c:pt idx="5">
                  <c:v>6.8042912517771441</c:v>
                </c:pt>
                <c:pt idx="6">
                  <c:v>9.8904470366596229</c:v>
                </c:pt>
                <c:pt idx="7">
                  <c:v>7.885460751564537</c:v>
                </c:pt>
                <c:pt idx="8">
                  <c:v>1.8836467933851964E-2</c:v>
                </c:pt>
                <c:pt idx="9">
                  <c:v>-17.762403070328546</c:v>
                </c:pt>
                <c:pt idx="10">
                  <c:v>10.567616591629886</c:v>
                </c:pt>
                <c:pt idx="11">
                  <c:v>5.5521918186730375</c:v>
                </c:pt>
                <c:pt idx="12">
                  <c:v>-1.7668855801424286</c:v>
                </c:pt>
                <c:pt idx="13">
                  <c:v>1.0611358392805386</c:v>
                </c:pt>
                <c:pt idx="14">
                  <c:v>7.6969577579319548</c:v>
                </c:pt>
                <c:pt idx="15">
                  <c:v>7.3934435217082779</c:v>
                </c:pt>
                <c:pt idx="16">
                  <c:v>0.92690282510092459</c:v>
                </c:pt>
                <c:pt idx="17">
                  <c:v>4.5646634552847161</c:v>
                </c:pt>
                <c:pt idx="18">
                  <c:v>3.5999999999999943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DA9-40A7-A1AF-A5D17A1E6B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84117176"/>
        <c:axId val="384113648"/>
      </c:lineChart>
      <c:catAx>
        <c:axId val="384117176"/>
        <c:scaling>
          <c:orientation val="minMax"/>
        </c:scaling>
        <c:delete val="0"/>
        <c:axPos val="b"/>
        <c:numFmt formatCode="0" sourceLinked="0"/>
        <c:majorTickMark val="cross"/>
        <c:minorTickMark val="none"/>
        <c:tickLblPos val="low"/>
        <c:spPr>
          <a:ln>
            <a:solidFill>
              <a:schemeClr val="tx1"/>
            </a:solidFill>
            <a:tailEnd type="none"/>
          </a:ln>
        </c:spPr>
        <c:txPr>
          <a:bodyPr rot="-2880000" vert="horz"/>
          <a:lstStyle/>
          <a:p>
            <a:pPr>
              <a:defRPr sz="120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4113648"/>
        <c:crossesAt val="0"/>
        <c:auto val="1"/>
        <c:lblAlgn val="ctr"/>
        <c:lblOffset val="25"/>
        <c:tickLblSkip val="1"/>
        <c:noMultiLvlLbl val="0"/>
      </c:catAx>
      <c:valAx>
        <c:axId val="384113648"/>
        <c:scaling>
          <c:orientation val="minMax"/>
          <c:max val="19"/>
          <c:min val="-18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 sz="800" b="0" dirty="0" smtClean="0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8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4.3690842978218396E-2"/>
              <c:y val="3.5377148398229815E-4"/>
            </c:manualLayout>
          </c:layout>
          <c:overlay val="0"/>
        </c:title>
        <c:numFmt formatCode="0" sourceLinked="0"/>
        <c:majorTickMark val="out"/>
        <c:minorTickMark val="none"/>
        <c:tickLblPos val="low"/>
        <c:spPr>
          <a:ln>
            <a:solidFill>
              <a:sysClr val="windowText" lastClr="000000"/>
            </a:solidFill>
            <a:tailEnd type="none"/>
          </a:ln>
        </c:spPr>
        <c:txPr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4117176"/>
        <c:crossesAt val="1"/>
        <c:crossBetween val="midCat"/>
        <c:majorUnit val="2"/>
      </c:valAx>
      <c:spPr>
        <a:ln cap="rnd">
          <a:solidFill>
            <a:sysClr val="windowText" lastClr="000000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390282482712293E-2"/>
          <c:y val="4.4409356714913632E-2"/>
          <c:w val="0.9151858954617994"/>
          <c:h val="0.78892249595253061"/>
        </c:manualLayout>
      </c:layout>
      <c:lineChart>
        <c:grouping val="standard"/>
        <c:varyColors val="0"/>
        <c:ser>
          <c:idx val="0"/>
          <c:order val="0"/>
          <c:tx>
            <c:strRef>
              <c:f>Munka1!$B$3</c:f>
              <c:strCache>
                <c:ptCount val="1"/>
                <c:pt idx="0">
                  <c:v>Építőipari termelés</c:v>
                </c:pt>
              </c:strCache>
            </c:strRef>
          </c:tx>
          <c:marker>
            <c:symbol val="none"/>
          </c:marker>
          <c:cat>
            <c:numRef>
              <c:f>Munka1!$A$4:$A$22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Munka1!$B$4:$B$22</c:f>
              <c:numCache>
                <c:formatCode>0.0</c:formatCode>
                <c:ptCount val="19"/>
                <c:pt idx="0">
                  <c:v>7.9000000000000057</c:v>
                </c:pt>
                <c:pt idx="1">
                  <c:v>7.7000000000000028</c:v>
                </c:pt>
                <c:pt idx="2">
                  <c:v>17.5</c:v>
                </c:pt>
                <c:pt idx="3">
                  <c:v>2.2000000000000028</c:v>
                </c:pt>
                <c:pt idx="4">
                  <c:v>6.7999999999999972</c:v>
                </c:pt>
                <c:pt idx="5">
                  <c:v>18.799999999999997</c:v>
                </c:pt>
                <c:pt idx="6">
                  <c:v>-0.70000000000000284</c:v>
                </c:pt>
                <c:pt idx="7">
                  <c:v>-15.200000000000003</c:v>
                </c:pt>
                <c:pt idx="8">
                  <c:v>-5.4000000000000057</c:v>
                </c:pt>
                <c:pt idx="9">
                  <c:v>-3.2999999999999972</c:v>
                </c:pt>
                <c:pt idx="10">
                  <c:v>-11.900000000000006</c:v>
                </c:pt>
                <c:pt idx="11">
                  <c:v>-5.9000000000000057</c:v>
                </c:pt>
                <c:pt idx="12">
                  <c:v>-8.2999999999999972</c:v>
                </c:pt>
                <c:pt idx="13">
                  <c:v>9.7000000000000028</c:v>
                </c:pt>
                <c:pt idx="14">
                  <c:v>13.5</c:v>
                </c:pt>
                <c:pt idx="15">
                  <c:v>3</c:v>
                </c:pt>
                <c:pt idx="16">
                  <c:v>-18.799999999999997</c:v>
                </c:pt>
                <c:pt idx="17">
                  <c:v>29.699999999999989</c:v>
                </c:pt>
                <c:pt idx="18">
                  <c:v>22.299999999999997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956-47EC-8318-913A609D8D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121096"/>
        <c:axId val="384118744"/>
      </c:lineChart>
      <c:catAx>
        <c:axId val="384121096"/>
        <c:scaling>
          <c:orientation val="minMax"/>
        </c:scaling>
        <c:delete val="0"/>
        <c:axPos val="b"/>
        <c:numFmt formatCode="0" sourceLinked="0"/>
        <c:majorTickMark val="cross"/>
        <c:minorTickMark val="none"/>
        <c:tickLblPos val="low"/>
        <c:spPr>
          <a:ln>
            <a:solidFill>
              <a:schemeClr val="tx1"/>
            </a:solidFill>
          </a:ln>
        </c:spPr>
        <c:txPr>
          <a:bodyPr rot="-2880000" vert="horz"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4118744"/>
        <c:crossesAt val="0"/>
        <c:auto val="1"/>
        <c:lblAlgn val="ctr"/>
        <c:lblOffset val="25"/>
        <c:tickLblSkip val="1"/>
        <c:noMultiLvlLbl val="0"/>
      </c:catAx>
      <c:valAx>
        <c:axId val="384118744"/>
        <c:scaling>
          <c:orientation val="minMax"/>
          <c:max val="32"/>
          <c:min val="-2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 baseline="0"/>
                </a:pPr>
                <a:r>
                  <a:rPr lang="hu-HU" sz="1000" b="0" baseline="0" dirty="0" smtClean="0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1000" b="0" baseline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3.0272753996472467E-2"/>
              <c:y val="5.9027251628956754E-3"/>
            </c:manualLayout>
          </c:layout>
          <c:overlay val="0"/>
        </c:title>
        <c:numFmt formatCode="0" sourceLinked="0"/>
        <c:majorTickMark val="cross"/>
        <c:minorTickMark val="none"/>
        <c:tickLblPos val="low"/>
        <c:spPr>
          <a:ln>
            <a:solidFill>
              <a:sysClr val="windowText" lastClr="000000"/>
            </a:solidFill>
            <a:tailEnd type="stealth"/>
          </a:ln>
        </c:spPr>
        <c:txPr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4121096"/>
        <c:crossesAt val="1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40318936491317E-2"/>
          <c:y val="3.9229970196208608E-2"/>
          <c:w val="0.8394977310593682"/>
          <c:h val="0.79305014260720152"/>
        </c:manualLayout>
      </c:layout>
      <c:lineChart>
        <c:grouping val="standard"/>
        <c:varyColors val="0"/>
        <c:ser>
          <c:idx val="0"/>
          <c:order val="0"/>
          <c:tx>
            <c:strRef>
              <c:f>Munka1!$B$3</c:f>
              <c:strCache>
                <c:ptCount val="1"/>
                <c:pt idx="0">
                  <c:v>Behozatal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dLbls>
            <c:delete val="1"/>
          </c:dLbls>
          <c:cat>
            <c:numRef>
              <c:f>Munka1!$A$4:$A$22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Munka1!$B$4:$B$22</c:f>
              <c:numCache>
                <c:formatCode>0.0</c:formatCode>
                <c:ptCount val="19"/>
                <c:pt idx="0">
                  <c:v>20.799999999999997</c:v>
                </c:pt>
                <c:pt idx="1">
                  <c:v>4</c:v>
                </c:pt>
                <c:pt idx="2">
                  <c:v>5.0999999999999943</c:v>
                </c:pt>
                <c:pt idx="3">
                  <c:v>10.099999999999994</c:v>
                </c:pt>
                <c:pt idx="4">
                  <c:v>15.200000000000003</c:v>
                </c:pt>
                <c:pt idx="5">
                  <c:v>6.0999999999999943</c:v>
                </c:pt>
                <c:pt idx="6">
                  <c:v>14.400000000000006</c:v>
                </c:pt>
                <c:pt idx="7">
                  <c:v>12</c:v>
                </c:pt>
                <c:pt idx="8">
                  <c:v>4.2999999999999972</c:v>
                </c:pt>
                <c:pt idx="9">
                  <c:v>-17.099999999999994</c:v>
                </c:pt>
                <c:pt idx="10">
                  <c:v>15.099999999999994</c:v>
                </c:pt>
                <c:pt idx="11">
                  <c:v>6.7000000000000028</c:v>
                </c:pt>
                <c:pt idx="12">
                  <c:v>-9.9999999999994316E-2</c:v>
                </c:pt>
                <c:pt idx="13">
                  <c:v>5</c:v>
                </c:pt>
                <c:pt idx="14">
                  <c:v>8.7999999999999972</c:v>
                </c:pt>
                <c:pt idx="15">
                  <c:v>6.2999999999999972</c:v>
                </c:pt>
                <c:pt idx="16">
                  <c:v>4.9000000000000057</c:v>
                </c:pt>
                <c:pt idx="17">
                  <c:v>8.2999999999999972</c:v>
                </c:pt>
                <c:pt idx="18">
                  <c:v>6.2999999999999972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449-4DE5-885A-9E8FCA1FFF85}"/>
            </c:ext>
          </c:extLst>
        </c:ser>
        <c:ser>
          <c:idx val="1"/>
          <c:order val="1"/>
          <c:tx>
            <c:strRef>
              <c:f>Munka1!$C$3</c:f>
              <c:strCache>
                <c:ptCount val="1"/>
                <c:pt idx="0">
                  <c:v>Kivitel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elete val="1"/>
          </c:dLbls>
          <c:cat>
            <c:numRef>
              <c:f>Munka1!$A$4:$A$22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Munka1!$C$4:$C$22</c:f>
              <c:numCache>
                <c:formatCode>0.0</c:formatCode>
                <c:ptCount val="19"/>
                <c:pt idx="0">
                  <c:v>21.700000000000003</c:v>
                </c:pt>
                <c:pt idx="1">
                  <c:v>7.7000000000000028</c:v>
                </c:pt>
                <c:pt idx="2">
                  <c:v>5.9000000000000057</c:v>
                </c:pt>
                <c:pt idx="3">
                  <c:v>9.0999999999999943</c:v>
                </c:pt>
                <c:pt idx="4">
                  <c:v>18.400000000000006</c:v>
                </c:pt>
                <c:pt idx="5">
                  <c:v>11.5</c:v>
                </c:pt>
                <c:pt idx="6">
                  <c:v>18</c:v>
                </c:pt>
                <c:pt idx="7">
                  <c:v>15.799999999999997</c:v>
                </c:pt>
                <c:pt idx="8">
                  <c:v>4.2000000000000028</c:v>
                </c:pt>
                <c:pt idx="9">
                  <c:v>-12.700000000000003</c:v>
                </c:pt>
                <c:pt idx="10">
                  <c:v>16.900000000000006</c:v>
                </c:pt>
                <c:pt idx="11">
                  <c:v>9.9000000000000057</c:v>
                </c:pt>
                <c:pt idx="12">
                  <c:v>0.70000000000000284</c:v>
                </c:pt>
                <c:pt idx="13">
                  <c:v>4.2000000000000028</c:v>
                </c:pt>
                <c:pt idx="14">
                  <c:v>6.9000000000000057</c:v>
                </c:pt>
                <c:pt idx="15">
                  <c:v>7.7999999999999972</c:v>
                </c:pt>
                <c:pt idx="16">
                  <c:v>4.4000000000000057</c:v>
                </c:pt>
                <c:pt idx="17">
                  <c:v>5.9000000000000057</c:v>
                </c:pt>
                <c:pt idx="18">
                  <c:v>4.2000000000000028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449-4DE5-885A-9E8FCA1FFF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84114040"/>
        <c:axId val="384119920"/>
      </c:lineChart>
      <c:catAx>
        <c:axId val="384114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 rot="-2880000" vert="horz"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4119920"/>
        <c:crossesAt val="0"/>
        <c:auto val="1"/>
        <c:lblAlgn val="ctr"/>
        <c:lblOffset val="25"/>
        <c:tickLblSkip val="1"/>
        <c:noMultiLvlLbl val="0"/>
      </c:catAx>
      <c:valAx>
        <c:axId val="384119920"/>
        <c:scaling>
          <c:orientation val="minMax"/>
          <c:max val="23.5"/>
          <c:min val="-18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 b="0" i="0" baseline="0">
                    <a:solidFill>
                      <a:schemeClr val="tx1"/>
                    </a:solidFill>
                  </a:defRPr>
                </a:pPr>
                <a:r>
                  <a:rPr lang="hu-HU" sz="1000" b="0" i="0" baseline="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1000" b="0" i="0" baseline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5.0775033182075949E-2"/>
              <c:y val="8.7740716928604925E-3"/>
            </c:manualLayout>
          </c:layout>
          <c:overlay val="0"/>
        </c:title>
        <c:numFmt formatCode="0" sourceLinked="0"/>
        <c:majorTickMark val="cross"/>
        <c:minorTickMark val="none"/>
        <c:tickLblPos val="low"/>
        <c:spPr>
          <a:ln>
            <a:solidFill>
              <a:schemeClr val="tx1"/>
            </a:solidFill>
            <a:tailEnd type="stealth"/>
          </a:ln>
        </c:spPr>
        <c:txPr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4114040"/>
        <c:crossesAt val="1"/>
        <c:crossBetween val="midCat"/>
        <c:majorUnit val="2"/>
      </c:valAx>
    </c:plotArea>
    <c:legend>
      <c:legendPos val="b"/>
      <c:layout/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1. adatsor</c:v>
                </c:pt>
              </c:strCache>
            </c:strRef>
          </c:tx>
          <c:spPr>
            <a:ln w="539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Munka1!$A$2:$A$30</c:f>
              <c:numCache>
                <c:formatCode>General</c:formatCod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</c:numCache>
            </c:numRef>
          </c:cat>
          <c:val>
            <c:numRef>
              <c:f>Munka1!$B$2:$B$30</c:f>
              <c:numCache>
                <c:formatCode>#\ ##0.0</c:formatCode>
                <c:ptCount val="29"/>
                <c:pt idx="0">
                  <c:v>-3.5</c:v>
                </c:pt>
                <c:pt idx="1">
                  <c:v>-12.099999999999994</c:v>
                </c:pt>
                <c:pt idx="2">
                  <c:v>-3</c:v>
                </c:pt>
                <c:pt idx="3">
                  <c:v>-0.79999999999999716</c:v>
                </c:pt>
                <c:pt idx="4">
                  <c:v>3.0999999999999943</c:v>
                </c:pt>
                <c:pt idx="5">
                  <c:v>1.5</c:v>
                </c:pt>
                <c:pt idx="6">
                  <c:v>0</c:v>
                </c:pt>
                <c:pt idx="7" formatCode="0.0">
                  <c:v>3.4000000000000057</c:v>
                </c:pt>
                <c:pt idx="8" formatCode="0.0">
                  <c:v>4.2000000000000028</c:v>
                </c:pt>
                <c:pt idx="9" formatCode="0.0">
                  <c:v>3.0999999999999943</c:v>
                </c:pt>
                <c:pt idx="10" formatCode="0.0">
                  <c:v>4.4000000000000057</c:v>
                </c:pt>
                <c:pt idx="11" formatCode="0.0">
                  <c:v>3.9000000000000057</c:v>
                </c:pt>
                <c:pt idx="12" formatCode="0.0">
                  <c:v>4.5</c:v>
                </c:pt>
                <c:pt idx="13" formatCode="0.0">
                  <c:v>3.7000000000000028</c:v>
                </c:pt>
                <c:pt idx="14" formatCode="0.0">
                  <c:v>4.7999999999999972</c:v>
                </c:pt>
                <c:pt idx="15" formatCode="0.0">
                  <c:v>4.5</c:v>
                </c:pt>
                <c:pt idx="16" formatCode="0.0">
                  <c:v>4</c:v>
                </c:pt>
                <c:pt idx="17" formatCode="0.0">
                  <c:v>0.5</c:v>
                </c:pt>
                <c:pt idx="18" formatCode="0.0">
                  <c:v>0.59999999999999432</c:v>
                </c:pt>
                <c:pt idx="19" formatCode="0.0">
                  <c:v>-6.5999999999999943</c:v>
                </c:pt>
                <c:pt idx="20" formatCode="0.0">
                  <c:v>0.59999999999999432</c:v>
                </c:pt>
                <c:pt idx="21" formatCode="0.0">
                  <c:v>1.7000000000000028</c:v>
                </c:pt>
                <c:pt idx="22" formatCode="0.0">
                  <c:v>-1.5</c:v>
                </c:pt>
                <c:pt idx="23" formatCode="0.0">
                  <c:v>2.2000000000000028</c:v>
                </c:pt>
                <c:pt idx="24" formatCode="0.0">
                  <c:v>4.0999999999999943</c:v>
                </c:pt>
                <c:pt idx="25" formatCode="0.0">
                  <c:v>3.5</c:v>
                </c:pt>
                <c:pt idx="26" formatCode="0.0">
                  <c:v>2.2000000000000028</c:v>
                </c:pt>
                <c:pt idx="27" formatCode="0.0">
                  <c:v>4.4000000000000057</c:v>
                </c:pt>
                <c:pt idx="28" formatCode="0.0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3509288"/>
        <c:axId val="533503016"/>
      </c:lineChart>
      <c:catAx>
        <c:axId val="533509288"/>
        <c:scaling>
          <c:orientation val="minMax"/>
        </c:scaling>
        <c:delete val="0"/>
        <c:axPos val="b"/>
        <c:numFmt formatCode="#,##0" sourceLinked="0"/>
        <c:majorTickMark val="cross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88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hu-HU"/>
          </a:p>
        </c:txPr>
        <c:crossAx val="533503016"/>
        <c:crossesAt val="0"/>
        <c:auto val="0"/>
        <c:lblAlgn val="ctr"/>
        <c:lblOffset val="25"/>
        <c:tickLblSkip val="1"/>
        <c:noMultiLvlLbl val="0"/>
      </c:catAx>
      <c:valAx>
        <c:axId val="533503016"/>
        <c:scaling>
          <c:orientation val="minMax"/>
          <c:max val="5.5"/>
          <c:min val="-1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cross"/>
        <c:minorTickMark val="none"/>
        <c:tickLblPos val="low"/>
        <c:spPr>
          <a:noFill/>
          <a:ln>
            <a:solidFill>
              <a:schemeClr val="tx1"/>
            </a:solidFill>
            <a:tailEnd type="stealt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33509288"/>
        <c:crossesAt val="1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16542796289498"/>
          <c:y val="4.015575705411982E-2"/>
          <c:w val="0.87303535599558302"/>
          <c:h val="0.62807950262799106"/>
        </c:manualLayout>
      </c:layout>
      <c:lineChart>
        <c:grouping val="standard"/>
        <c:varyColors val="0"/>
        <c:ser>
          <c:idx val="0"/>
          <c:order val="0"/>
          <c:tx>
            <c:strRef>
              <c:f>Munka1!$B$3</c:f>
              <c:strCache>
                <c:ptCount val="1"/>
                <c:pt idx="0">
                  <c:v>Aktivitási arány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Munka1!$A$4:$A$22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Munka1!$B$4:$B$22</c:f>
              <c:numCache>
                <c:formatCode>#\ ##0.0</c:formatCode>
                <c:ptCount val="19"/>
                <c:pt idx="0">
                  <c:v>52.958416350665217</c:v>
                </c:pt>
                <c:pt idx="1">
                  <c:v>52.78163758941897</c:v>
                </c:pt>
                <c:pt idx="2">
                  <c:v>52.941176470588239</c:v>
                </c:pt>
                <c:pt idx="3">
                  <c:v>53.795400844426652</c:v>
                </c:pt>
                <c:pt idx="4">
                  <c:v>53.790711905895151</c:v>
                </c:pt>
                <c:pt idx="5">
                  <c:v>54.5</c:v>
                </c:pt>
                <c:pt idx="6">
                  <c:v>55.028958210635913</c:v>
                </c:pt>
                <c:pt idx="7">
                  <c:v>54.703388249115257</c:v>
                </c:pt>
                <c:pt idx="8">
                  <c:v>54.287556226568199</c:v>
                </c:pt>
                <c:pt idx="9">
                  <c:v>54.266784823434108</c:v>
                </c:pt>
                <c:pt idx="10">
                  <c:v>54.834841947835343</c:v>
                </c:pt>
                <c:pt idx="11">
                  <c:v>55.233656619467432</c:v>
                </c:pt>
                <c:pt idx="12">
                  <c:v>56.318898449864683</c:v>
                </c:pt>
                <c:pt idx="13">
                  <c:v>56.950715663651216</c:v>
                </c:pt>
                <c:pt idx="14">
                  <c:v>58.682411916579504</c:v>
                </c:pt>
                <c:pt idx="15">
                  <c:v>59.941373879882534</c:v>
                </c:pt>
                <c:pt idx="16">
                  <c:v>61.088254784366356</c:v>
                </c:pt>
                <c:pt idx="17">
                  <c:v>61.834742393204614</c:v>
                </c:pt>
                <c:pt idx="18">
                  <c:v>62.5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81E-4250-AB0B-D36035BC1937}"/>
            </c:ext>
          </c:extLst>
        </c:ser>
        <c:ser>
          <c:idx val="1"/>
          <c:order val="1"/>
          <c:tx>
            <c:strRef>
              <c:f>Munka1!$C$3</c:f>
              <c:strCache>
                <c:ptCount val="1"/>
                <c:pt idx="0">
                  <c:v>Foglalkoztatási ráta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Munka1!$A$4:$A$22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Munka1!$C$4:$C$22</c:f>
              <c:numCache>
                <c:formatCode>#\ ##0.0</c:formatCode>
                <c:ptCount val="19"/>
                <c:pt idx="0">
                  <c:v>49.568738350793758</c:v>
                </c:pt>
                <c:pt idx="1">
                  <c:v>49.769697905408883</c:v>
                </c:pt>
                <c:pt idx="2">
                  <c:v>49.864729071654942</c:v>
                </c:pt>
                <c:pt idx="3">
                  <c:v>50.638484680241191</c:v>
                </c:pt>
                <c:pt idx="4">
                  <c:v>50.515951263894408</c:v>
                </c:pt>
                <c:pt idx="5">
                  <c:v>50.5</c:v>
                </c:pt>
                <c:pt idx="6">
                  <c:v>50.905223492336226</c:v>
                </c:pt>
                <c:pt idx="7">
                  <c:v>50.652093133444865</c:v>
                </c:pt>
                <c:pt idx="8">
                  <c:v>50.043888908395076</c:v>
                </c:pt>
                <c:pt idx="9">
                  <c:v>48.823724628293071</c:v>
                </c:pt>
                <c:pt idx="10">
                  <c:v>48.708705593096916</c:v>
                </c:pt>
                <c:pt idx="11">
                  <c:v>49.141900007353598</c:v>
                </c:pt>
                <c:pt idx="12">
                  <c:v>50.122089608337582</c:v>
                </c:pt>
                <c:pt idx="13">
                  <c:v>51.155101633174418</c:v>
                </c:pt>
                <c:pt idx="14">
                  <c:v>54.149019568488924</c:v>
                </c:pt>
                <c:pt idx="15">
                  <c:v>55.857418283012983</c:v>
                </c:pt>
                <c:pt idx="16">
                  <c:v>57.963669784649397</c:v>
                </c:pt>
                <c:pt idx="17">
                  <c:v>59.265061536971608</c:v>
                </c:pt>
                <c:pt idx="18">
                  <c:v>60.2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81E-4250-AB0B-D36035BC1937}"/>
            </c:ext>
          </c:extLst>
        </c:ser>
        <c:ser>
          <c:idx val="2"/>
          <c:order val="2"/>
          <c:tx>
            <c:strRef>
              <c:f>Munka1!$D$3</c:f>
              <c:strCache>
                <c:ptCount val="1"/>
                <c:pt idx="0">
                  <c:v>Foglalkoztatási ráta közfoglalkoztatottak nélkül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Munka1!$A$4:$A$22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Munka1!$D$4:$D$22</c:f>
              <c:numCache>
                <c:formatCode>#\ ##0.0</c:formatCode>
                <c:ptCount val="19"/>
                <c:pt idx="13">
                  <c:v>48.7</c:v>
                </c:pt>
                <c:pt idx="14">
                  <c:v>50.6</c:v>
                </c:pt>
                <c:pt idx="15">
                  <c:v>52.2</c:v>
                </c:pt>
                <c:pt idx="16">
                  <c:v>54</c:v>
                </c:pt>
                <c:pt idx="17">
                  <c:v>56</c:v>
                </c:pt>
                <c:pt idx="18">
                  <c:v>57.7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81E-4250-AB0B-D36035BC19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115608"/>
        <c:axId val="384117568"/>
      </c:lineChart>
      <c:catAx>
        <c:axId val="384115608"/>
        <c:scaling>
          <c:orientation val="minMax"/>
        </c:scaling>
        <c:delete val="0"/>
        <c:axPos val="b"/>
        <c:numFmt formatCode="0" sourceLinked="0"/>
        <c:majorTickMark val="cross"/>
        <c:minorTickMark val="none"/>
        <c:tickLblPos val="nextTo"/>
        <c:spPr>
          <a:noFill/>
          <a:ln>
            <a:solidFill>
              <a:schemeClr val="tx1"/>
            </a:solidFill>
          </a:ln>
        </c:spPr>
        <c:txPr>
          <a:bodyPr rot="-2880000"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4117568"/>
        <c:crossesAt val="45"/>
        <c:auto val="1"/>
        <c:lblAlgn val="ctr"/>
        <c:lblOffset val="25"/>
        <c:tickLblSkip val="1"/>
        <c:noMultiLvlLbl val="0"/>
      </c:catAx>
      <c:valAx>
        <c:axId val="384117568"/>
        <c:scaling>
          <c:orientation val="minMax"/>
          <c:max val="63.7"/>
          <c:min val="4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 sz="1100" b="0" dirty="0" smtClean="0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11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7.7666916790666243E-2"/>
              <c:y val="1.8856352338324661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  <a:tailEnd type="stealth"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4115608"/>
        <c:crossesAt val="1"/>
        <c:crossBetween val="between"/>
        <c:majorUnit val="2"/>
      </c:valAx>
    </c:plotArea>
    <c:legend>
      <c:legendPos val="b"/>
      <c:legendEntry>
        <c:idx val="0"/>
        <c:txPr>
          <a:bodyPr/>
          <a:lstStyle/>
          <a:p>
            <a:pPr>
              <a:defRPr sz="11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</c:legendEntry>
      <c:legendEntry>
        <c:idx val="1"/>
        <c:txPr>
          <a:bodyPr/>
          <a:lstStyle/>
          <a:p>
            <a:pPr>
              <a:defRPr sz="11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</c:legendEntry>
      <c:legendEntry>
        <c:idx val="2"/>
        <c:txPr>
          <a:bodyPr/>
          <a:lstStyle/>
          <a:p>
            <a:pPr>
              <a:defRPr sz="11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</c:legendEntry>
      <c:layout>
        <c:manualLayout>
          <c:xMode val="edge"/>
          <c:yMode val="edge"/>
          <c:x val="0"/>
          <c:y val="0.88180413643397215"/>
          <c:w val="1"/>
          <c:h val="0.11819586356602894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61743188809897"/>
          <c:y val="3.0619024013818549E-2"/>
          <c:w val="0.87708236449637356"/>
          <c:h val="0.75602112814013411"/>
        </c:manualLayout>
      </c:layout>
      <c:lineChart>
        <c:grouping val="standard"/>
        <c:varyColors val="0"/>
        <c:ser>
          <c:idx val="0"/>
          <c:order val="0"/>
          <c:tx>
            <c:strRef>
              <c:f>Munka1!$B$3</c:f>
              <c:strCache>
                <c:ptCount val="1"/>
                <c:pt idx="0">
                  <c:v>Munkanélküliségi ráta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Munka1!$A$4:$A$22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Munka1!$B$4:$B$22</c:f>
              <c:numCache>
                <c:formatCode>#\ ##0.0</c:formatCode>
                <c:ptCount val="19"/>
                <c:pt idx="0">
                  <c:v>6.4006407922522381</c:v>
                </c:pt>
                <c:pt idx="1">
                  <c:v>5.7064157566302658</c:v>
                </c:pt>
                <c:pt idx="2">
                  <c:v>5.8110673090962193</c:v>
                </c:pt>
                <c:pt idx="3">
                  <c:v>5.8683755760368665</c:v>
                </c:pt>
                <c:pt idx="4">
                  <c:v>6.0885686596721857</c:v>
                </c:pt>
                <c:pt idx="5">
                  <c:v>7.2</c:v>
                </c:pt>
                <c:pt idx="6">
                  <c:v>7.4937539295495057</c:v>
                </c:pt>
                <c:pt idx="7">
                  <c:v>7.4059308670627209</c:v>
                </c:pt>
                <c:pt idx="8">
                  <c:v>7.8170166666966097</c:v>
                </c:pt>
                <c:pt idx="9">
                  <c:v>10.030187365717236</c:v>
                </c:pt>
                <c:pt idx="10">
                  <c:v>11.171977773850896</c:v>
                </c:pt>
                <c:pt idx="11">
                  <c:v>11.029066306587346</c:v>
                </c:pt>
                <c:pt idx="12">
                  <c:v>11.003071814416831</c:v>
                </c:pt>
                <c:pt idx="13">
                  <c:v>10.176542933552399</c:v>
                </c:pt>
                <c:pt idx="14">
                  <c:v>7.7252999664278814</c:v>
                </c:pt>
                <c:pt idx="15">
                  <c:v>6.8132499015678967</c:v>
                </c:pt>
                <c:pt idx="16">
                  <c:v>5.1148702983025656</c:v>
                </c:pt>
                <c:pt idx="17">
                  <c:v>4.1557233955831876</c:v>
                </c:pt>
                <c:pt idx="18">
                  <c:v>3.7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ED1-4E25-9D7E-15DF92C5904A}"/>
            </c:ext>
          </c:extLst>
        </c:ser>
        <c:ser>
          <c:idx val="1"/>
          <c:order val="1"/>
          <c:tx>
            <c:strRef>
              <c:f>Munka1!$C$3</c:f>
              <c:strCache>
                <c:ptCount val="1"/>
                <c:pt idx="0">
                  <c:v>Munkanélküliségi ráta közfoglalkoztatottakkal együtt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Munka1!$A$4:$A$22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Munka1!$C$4:$C$22</c:f>
              <c:numCache>
                <c:formatCode>#\ ##0.0</c:formatCode>
                <c:ptCount val="19"/>
                <c:pt idx="13">
                  <c:v>13.2</c:v>
                </c:pt>
                <c:pt idx="14">
                  <c:v>11.8</c:v>
                </c:pt>
                <c:pt idx="15">
                  <c:v>11.1</c:v>
                </c:pt>
                <c:pt idx="16">
                  <c:v>9.5</c:v>
                </c:pt>
                <c:pt idx="17">
                  <c:v>7.7</c:v>
                </c:pt>
                <c:pt idx="18">
                  <c:v>6.4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ED1-4E25-9D7E-15DF92C590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114824"/>
        <c:axId val="384116392"/>
      </c:lineChart>
      <c:catAx>
        <c:axId val="384114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2880000"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4116392"/>
        <c:crosses val="autoZero"/>
        <c:auto val="0"/>
        <c:lblAlgn val="ctr"/>
        <c:lblOffset val="25"/>
        <c:tickLblSkip val="2"/>
        <c:tickMarkSkip val="2"/>
        <c:noMultiLvlLbl val="0"/>
      </c:catAx>
      <c:valAx>
        <c:axId val="384116392"/>
        <c:scaling>
          <c:orientation val="minMax"/>
          <c:max val="14.7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baseline="0"/>
                </a:pPr>
                <a:r>
                  <a:rPr lang="hu-HU" sz="1000" b="0" baseline="0" dirty="0" smtClean="0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1000" b="0" baseline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7.0235558880871643E-2"/>
              <c:y val="5.0188488970882581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prstClr val="black"/>
            </a:solidFill>
            <a:tailEnd type="stealth"/>
          </a:ln>
        </c:spPr>
        <c:txPr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4114824"/>
        <c:crossesAt val="1"/>
        <c:crossBetween val="between"/>
        <c:majorUnit val="1"/>
      </c:valAx>
    </c:plotArea>
    <c:legend>
      <c:legendPos val="b"/>
      <c:layout/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636416852480503E-2"/>
          <c:y val="3.0885401387886386E-2"/>
          <c:w val="0.87519576827623469"/>
          <c:h val="0.6800764907727832"/>
        </c:manualLayout>
      </c:layout>
      <c:lineChart>
        <c:grouping val="standard"/>
        <c:varyColors val="0"/>
        <c:ser>
          <c:idx val="0"/>
          <c:order val="0"/>
          <c:tx>
            <c:strRef>
              <c:f>Munka1!$B$3</c:f>
              <c:strCache>
                <c:ptCount val="1"/>
                <c:pt idx="0">
                  <c:v>Bruttó , közfoglalkoztatottakkal együtt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Munka1!$A$4:$A$22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Munka1!$B$4:$B$22</c:f>
              <c:numCache>
                <c:formatCode>0.0</c:formatCode>
                <c:ptCount val="19"/>
                <c:pt idx="0">
                  <c:v>13.548913677173616</c:v>
                </c:pt>
                <c:pt idx="1">
                  <c:v>18</c:v>
                </c:pt>
                <c:pt idx="2">
                  <c:v>18.299999999999997</c:v>
                </c:pt>
                <c:pt idx="3">
                  <c:v>12</c:v>
                </c:pt>
                <c:pt idx="4" formatCode="General">
                  <c:v>6.0999999999999943</c:v>
                </c:pt>
                <c:pt idx="5" formatCode="General">
                  <c:v>8.7999999999999972</c:v>
                </c:pt>
                <c:pt idx="6" formatCode="General">
                  <c:v>8.2000000000000028</c:v>
                </c:pt>
                <c:pt idx="7">
                  <c:v>8</c:v>
                </c:pt>
                <c:pt idx="8">
                  <c:v>7.4000000000000057</c:v>
                </c:pt>
                <c:pt idx="9">
                  <c:v>0.59999999999999432</c:v>
                </c:pt>
                <c:pt idx="10">
                  <c:v>1.2999999999999972</c:v>
                </c:pt>
                <c:pt idx="11">
                  <c:v>5.2000000000000028</c:v>
                </c:pt>
                <c:pt idx="12">
                  <c:v>4.7000000000000028</c:v>
                </c:pt>
                <c:pt idx="13">
                  <c:v>3.4000000000000057</c:v>
                </c:pt>
                <c:pt idx="14">
                  <c:v>3</c:v>
                </c:pt>
                <c:pt idx="15" formatCode="#\ ##0.0">
                  <c:v>4.2999999999999972</c:v>
                </c:pt>
                <c:pt idx="16" formatCode="#\ ##0.0">
                  <c:v>6.0999999999999943</c:v>
                </c:pt>
                <c:pt idx="17" formatCode="#\ ##0.0">
                  <c:v>12.900000000000006</c:v>
                </c:pt>
                <c:pt idx="18" formatCode="#\ ##0.0">
                  <c:v>11.299999999999997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BFF-4575-B3C5-4E1B97DB3FDB}"/>
            </c:ext>
          </c:extLst>
        </c:ser>
        <c:ser>
          <c:idx val="1"/>
          <c:order val="1"/>
          <c:tx>
            <c:strRef>
              <c:f>Munka1!$C$3</c:f>
              <c:strCache>
                <c:ptCount val="1"/>
                <c:pt idx="0">
                  <c:v>Bruttó , közfoglalkoztatottak nélkül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Munka1!$A$4:$A$22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Munka1!$C$4:$C$22</c:f>
              <c:numCache>
                <c:formatCode>0.0</c:formatCode>
                <c:ptCount val="19"/>
                <c:pt idx="14">
                  <c:v>4.9000000000000057</c:v>
                </c:pt>
                <c:pt idx="15" formatCode="#\ ##0.0">
                  <c:v>4.5</c:v>
                </c:pt>
                <c:pt idx="16" formatCode="#\ ##0.0">
                  <c:v>6.5</c:v>
                </c:pt>
                <c:pt idx="17" formatCode="#\ ##0.0">
                  <c:v>11.700000000000003</c:v>
                </c:pt>
                <c:pt idx="18" formatCode="#\ ##0.0">
                  <c:v>10.200000000000003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118352"/>
        <c:axId val="384119136"/>
      </c:lineChart>
      <c:catAx>
        <c:axId val="384118352"/>
        <c:scaling>
          <c:orientation val="minMax"/>
        </c:scaling>
        <c:delete val="0"/>
        <c:axPos val="b"/>
        <c:numFmt formatCode="0" sourceLinked="0"/>
        <c:majorTickMark val="cross"/>
        <c:minorTickMark val="none"/>
        <c:tickLblPos val="low"/>
        <c:spPr>
          <a:ln>
            <a:solidFill>
              <a:schemeClr val="tx1"/>
            </a:solidFill>
          </a:ln>
        </c:spPr>
        <c:txPr>
          <a:bodyPr rot="-2880000"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4119136"/>
        <c:crossesAt val="0"/>
        <c:auto val="1"/>
        <c:lblAlgn val="ctr"/>
        <c:lblOffset val="25"/>
        <c:tickLblSkip val="1"/>
        <c:noMultiLvlLbl val="0"/>
      </c:catAx>
      <c:valAx>
        <c:axId val="384119136"/>
        <c:scaling>
          <c:orientation val="minMax"/>
          <c:max val="19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 b="0" i="0" baseline="0"/>
                </a:pPr>
                <a:r>
                  <a:rPr lang="hu-HU" sz="1000" b="0" i="0" baseline="0" dirty="0" smtClean="0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1000" b="0" i="0" baseline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6.5931759817621532E-2"/>
              <c:y val="1.5112932629124816E-2"/>
            </c:manualLayout>
          </c:layout>
          <c:overlay val="0"/>
        </c:title>
        <c:numFmt formatCode="0" sourceLinked="0"/>
        <c:majorTickMark val="cross"/>
        <c:minorTickMark val="none"/>
        <c:tickLblPos val="nextTo"/>
        <c:spPr>
          <a:ln>
            <a:solidFill>
              <a:prstClr val="black"/>
            </a:solidFill>
            <a:tailEnd type="stealth"/>
          </a:ln>
        </c:spPr>
        <c:txPr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4118352"/>
        <c:crossesAt val="1"/>
        <c:crossBetween val="between"/>
        <c:majorUnit val="2"/>
      </c:valAx>
    </c:plotArea>
    <c:legend>
      <c:legendPos val="b"/>
      <c:layout>
        <c:manualLayout>
          <c:xMode val="edge"/>
          <c:yMode val="edge"/>
          <c:x val="0.1513742830574463"/>
          <c:y val="0.87680814538278051"/>
          <c:w val="0.7144881338473239"/>
          <c:h val="4.9357687683776463E-2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075416741135043E-2"/>
          <c:y val="4.0687596357610156E-2"/>
          <c:w val="0.90791989295875342"/>
          <c:h val="0.80794265795911457"/>
        </c:manualLayout>
      </c:layout>
      <c:lineChart>
        <c:grouping val="standard"/>
        <c:varyColors val="0"/>
        <c:ser>
          <c:idx val="0"/>
          <c:order val="0"/>
          <c:tx>
            <c:strRef>
              <c:f>Munka1!$B$3</c:f>
              <c:strCache>
                <c:ptCount val="1"/>
                <c:pt idx="0">
                  <c:v>Reálkereset közfoglalkoztatottakkal együtt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Munka1!$A$4:$A$22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Munka1!$B$4:$B$22</c:f>
              <c:numCache>
                <c:formatCode>0.0</c:formatCode>
                <c:ptCount val="19"/>
                <c:pt idx="0">
                  <c:v>1.4571948998178641</c:v>
                </c:pt>
                <c:pt idx="1">
                  <c:v>6.4102564102564088</c:v>
                </c:pt>
                <c:pt idx="2">
                  <c:v>13.58024691358024</c:v>
                </c:pt>
                <c:pt idx="3">
                  <c:v>9.1690544412607551</c:v>
                </c:pt>
                <c:pt idx="4">
                  <c:v>-1.1235955056179847</c:v>
                </c:pt>
                <c:pt idx="5">
                  <c:v>6.2741312741312782</c:v>
                </c:pt>
                <c:pt idx="6">
                  <c:v>3.5611164581328154</c:v>
                </c:pt>
                <c:pt idx="7">
                  <c:v>-4.6296296296296333</c:v>
                </c:pt>
                <c:pt idx="8">
                  <c:v>0.84825636192272214</c:v>
                </c:pt>
                <c:pt idx="9">
                  <c:v>-2.3032629558541373</c:v>
                </c:pt>
                <c:pt idx="10">
                  <c:v>1.8112488083889389</c:v>
                </c:pt>
                <c:pt idx="11">
                  <c:v>2.4061597690086671</c:v>
                </c:pt>
                <c:pt idx="12">
                  <c:v>-3.4058656575212893</c:v>
                </c:pt>
                <c:pt idx="13">
                  <c:v>3.1465093411996037</c:v>
                </c:pt>
                <c:pt idx="14">
                  <c:v>3.2064128256513129</c:v>
                </c:pt>
                <c:pt idx="15">
                  <c:v>4.4044044044043886</c:v>
                </c:pt>
                <c:pt idx="16">
                  <c:v>7.3705179282868443</c:v>
                </c:pt>
                <c:pt idx="17">
                  <c:v>10.25390625</c:v>
                </c:pt>
                <c:pt idx="18">
                  <c:v>8.2684824902723619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869-4AAD-A35F-7E9C7A2FEE4A}"/>
            </c:ext>
          </c:extLst>
        </c:ser>
        <c:ser>
          <c:idx val="1"/>
          <c:order val="1"/>
          <c:tx>
            <c:strRef>
              <c:f>Munka1!$C$3</c:f>
              <c:strCache>
                <c:ptCount val="1"/>
                <c:pt idx="0">
                  <c:v>Reálkereset közfoglalkoztattok nélkül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Munka1!$A$4:$A$22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Munka1!$C$4:$C$22</c:f>
              <c:numCache>
                <c:formatCode>General</c:formatCode>
                <c:ptCount val="19"/>
                <c:pt idx="14" formatCode="0.0">
                  <c:v>5.1102204408817613</c:v>
                </c:pt>
                <c:pt idx="15" formatCode="0.0">
                  <c:v>4.6046046046045888</c:v>
                </c:pt>
                <c:pt idx="16" formatCode="0.0">
                  <c:v>6.0756972111553722</c:v>
                </c:pt>
                <c:pt idx="17" formatCode="0.0">
                  <c:v>9.08203125</c:v>
                </c:pt>
                <c:pt idx="18" formatCode="0.0">
                  <c:v>7.1984435797665327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756968"/>
        <c:axId val="383762456"/>
      </c:lineChart>
      <c:catAx>
        <c:axId val="383756968"/>
        <c:scaling>
          <c:orientation val="minMax"/>
        </c:scaling>
        <c:delete val="0"/>
        <c:axPos val="b"/>
        <c:numFmt formatCode="0" sourceLinked="0"/>
        <c:majorTickMark val="cross"/>
        <c:minorTickMark val="none"/>
        <c:tickLblPos val="low"/>
        <c:spPr>
          <a:ln>
            <a:solidFill>
              <a:prstClr val="black"/>
            </a:solidFill>
          </a:ln>
        </c:spPr>
        <c:txPr>
          <a:bodyPr rot="-2880000"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3762456"/>
        <c:crossesAt val="0"/>
        <c:auto val="1"/>
        <c:lblAlgn val="ctr"/>
        <c:lblOffset val="25"/>
        <c:tickLblSkip val="1"/>
        <c:noMultiLvlLbl val="0"/>
      </c:catAx>
      <c:valAx>
        <c:axId val="383762456"/>
        <c:scaling>
          <c:orientation val="minMax"/>
          <c:max val="14.5"/>
          <c:min val="-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b="0" baseline="0">
                    <a:solidFill>
                      <a:schemeClr val="tx1"/>
                    </a:solidFill>
                  </a:defRPr>
                </a:pPr>
                <a:r>
                  <a:rPr lang="hu-HU" sz="1000" b="0" baseline="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1000" b="0" baseline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3.3740212440163717E-2"/>
              <c:y val="5.3065224168152804E-3"/>
            </c:manualLayout>
          </c:layout>
          <c:overlay val="0"/>
        </c:title>
        <c:numFmt formatCode="0" sourceLinked="0"/>
        <c:majorTickMark val="cross"/>
        <c:minorTickMark val="none"/>
        <c:tickLblPos val="nextTo"/>
        <c:spPr>
          <a:ln>
            <a:solidFill>
              <a:prstClr val="black"/>
            </a:solidFill>
            <a:tailEnd type="stealth"/>
          </a:ln>
        </c:spPr>
        <c:txPr>
          <a:bodyPr rot="0"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3756968"/>
        <c:crossesAt val="1"/>
        <c:crossBetween val="between"/>
        <c:majorUnit val="1"/>
      </c:valAx>
    </c:plotArea>
    <c:legend>
      <c:legendPos val="b"/>
      <c:layout/>
      <c:overlay val="0"/>
      <c:txPr>
        <a:bodyPr/>
        <a:lstStyle/>
        <a:p>
          <a:pPr>
            <a:defRPr baseline="0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100"/>
      </a:pPr>
      <a:endParaRPr lang="hu-H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242952269855159E-2"/>
          <c:y val="3.7383425361630224E-2"/>
          <c:w val="0.89489720034995623"/>
          <c:h val="0.79986491272686056"/>
        </c:manualLayout>
      </c:layout>
      <c:lineChart>
        <c:grouping val="standard"/>
        <c:varyColors val="0"/>
        <c:ser>
          <c:idx val="0"/>
          <c:order val="0"/>
          <c:tx>
            <c:strRef>
              <c:f>Munka1!$B$3</c:f>
              <c:strCache>
                <c:ptCount val="1"/>
                <c:pt idx="0">
                  <c:v>Magyarország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Munka1!$A$4:$A$11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Munka1!$B$4:$B$11</c:f>
              <c:numCache>
                <c:formatCode>0.0</c:formatCode>
                <c:ptCount val="8"/>
                <c:pt idx="0">
                  <c:v>65.356433000088998</c:v>
                </c:pt>
                <c:pt idx="1">
                  <c:v>65.642450101658028</c:v>
                </c:pt>
                <c:pt idx="2">
                  <c:v>65.313454792350342</c:v>
                </c:pt>
                <c:pt idx="3">
                  <c:v>66.778859527121</c:v>
                </c:pt>
                <c:pt idx="4">
                  <c:v>68.75924979145924</c:v>
                </c:pt>
                <c:pt idx="5">
                  <c:v>69.810582341891049</c:v>
                </c:pt>
                <c:pt idx="6">
                  <c:v>70.328724104745987</c:v>
                </c:pt>
                <c:pt idx="7">
                  <c:v>71.582270795385554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672-425F-96CB-F7E79267429F}"/>
            </c:ext>
          </c:extLst>
        </c:ser>
        <c:ser>
          <c:idx val="1"/>
          <c:order val="1"/>
          <c:tx>
            <c:strRef>
              <c:f>Munka1!$C$3</c:f>
              <c:strCache>
                <c:ptCount val="1"/>
                <c:pt idx="0">
                  <c:v>Csehország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Munka1!$A$4:$A$11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Munka1!$C$4:$C$11</c:f>
              <c:numCache>
                <c:formatCode>0.0</c:formatCode>
                <c:ptCount val="8"/>
                <c:pt idx="0">
                  <c:v>81.755614227654334</c:v>
                </c:pt>
                <c:pt idx="1">
                  <c:v>81.787463131067256</c:v>
                </c:pt>
                <c:pt idx="2">
                  <c:v>81.484100939232775</c:v>
                </c:pt>
                <c:pt idx="3">
                  <c:v>80.937413073713486</c:v>
                </c:pt>
                <c:pt idx="4">
                  <c:v>81.893280951484002</c:v>
                </c:pt>
                <c:pt idx="5">
                  <c:v>84.319557503652689</c:v>
                </c:pt>
                <c:pt idx="6">
                  <c:v>84.913640277566742</c:v>
                </c:pt>
                <c:pt idx="7">
                  <c:v>86.24650880388586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672-425F-96CB-F7E79267429F}"/>
            </c:ext>
          </c:extLst>
        </c:ser>
        <c:ser>
          <c:idx val="2"/>
          <c:order val="2"/>
          <c:tx>
            <c:strRef>
              <c:f>Munka1!$D$3</c:f>
              <c:strCache>
                <c:ptCount val="1"/>
                <c:pt idx="0">
                  <c:v>Lengyelország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Munka1!$A$4:$A$11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Munka1!$D$4:$D$11</c:f>
              <c:numCache>
                <c:formatCode>0.0</c:formatCode>
                <c:ptCount val="8"/>
                <c:pt idx="0">
                  <c:v>62.547094247826998</c:v>
                </c:pt>
                <c:pt idx="1">
                  <c:v>64.6459150654334</c:v>
                </c:pt>
                <c:pt idx="2">
                  <c:v>66.085775715740638</c:v>
                </c:pt>
                <c:pt idx="3">
                  <c:v>66.948539638386649</c:v>
                </c:pt>
                <c:pt idx="4">
                  <c:v>68.172644834916454</c:v>
                </c:pt>
                <c:pt idx="5">
                  <c:v>69.406178250887081</c:v>
                </c:pt>
                <c:pt idx="6">
                  <c:v>70.255280352530008</c:v>
                </c:pt>
                <c:pt idx="7">
                  <c:v>71.696417729204612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672-425F-96CB-F7E79267429F}"/>
            </c:ext>
          </c:extLst>
        </c:ser>
        <c:ser>
          <c:idx val="3"/>
          <c:order val="3"/>
          <c:tx>
            <c:strRef>
              <c:f>Munka1!$E$3</c:f>
              <c:strCache>
                <c:ptCount val="1"/>
                <c:pt idx="0">
                  <c:v>Szlovákia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Munka1!$A$4:$A$11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Munka1!$E$4:$E$11</c:f>
              <c:numCache>
                <c:formatCode>0.0</c:formatCode>
                <c:ptCount val="8"/>
                <c:pt idx="0">
                  <c:v>72.844047583731353</c:v>
                </c:pt>
                <c:pt idx="1">
                  <c:v>73.763637925603504</c:v>
                </c:pt>
                <c:pt idx="2">
                  <c:v>75.280072422767901</c:v>
                </c:pt>
                <c:pt idx="3">
                  <c:v>76.242002781641176</c:v>
                </c:pt>
                <c:pt idx="4">
                  <c:v>77.071280574765225</c:v>
                </c:pt>
                <c:pt idx="5">
                  <c:v>78.368294719265279</c:v>
                </c:pt>
                <c:pt idx="6">
                  <c:v>79.529453477181789</c:v>
                </c:pt>
                <c:pt idx="7">
                  <c:v>80.206435944140864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672-425F-96CB-F7E7926742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760104"/>
        <c:axId val="383755792"/>
      </c:lineChart>
      <c:catAx>
        <c:axId val="383760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-2880000"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3755792"/>
        <c:crossesAt val="50"/>
        <c:auto val="1"/>
        <c:lblAlgn val="ctr"/>
        <c:lblOffset val="25"/>
        <c:tickLblSkip val="1"/>
        <c:noMultiLvlLbl val="0"/>
      </c:catAx>
      <c:valAx>
        <c:axId val="383755792"/>
        <c:scaling>
          <c:orientation val="minMax"/>
          <c:max val="89"/>
          <c:min val="6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1000" dirty="0" smtClean="0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10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5.2469135802469126E-2"/>
              <c:y val="2.2724445604173148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  <a:tailEnd type="stealth"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3760104"/>
        <c:crossesAt val="1"/>
        <c:crossBetween val="midCat"/>
        <c:majorUnit val="5"/>
      </c:valAx>
    </c:plotArea>
    <c:legend>
      <c:legendPos val="b"/>
      <c:layout>
        <c:manualLayout>
          <c:xMode val="edge"/>
          <c:yMode val="edge"/>
          <c:x val="9.7344099348692703E-2"/>
          <c:y val="0.92773007645002847"/>
          <c:w val="0.62573150578399961"/>
          <c:h val="6.4979541370532634E-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Munka1!$B$3</c:f>
              <c:strCache>
                <c:ptCount val="1"/>
                <c:pt idx="0">
                  <c:v>Magyarország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Munka1!$A$4:$A$11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Munka1!$B$4:$B$11</c:f>
              <c:numCache>
                <c:formatCode>0.0</c:formatCode>
                <c:ptCount val="8"/>
                <c:pt idx="0">
                  <c:v>65.356433000088998</c:v>
                </c:pt>
                <c:pt idx="1">
                  <c:v>65.642450101658028</c:v>
                </c:pt>
                <c:pt idx="2">
                  <c:v>65.313454792350342</c:v>
                </c:pt>
                <c:pt idx="3">
                  <c:v>66.778859527121</c:v>
                </c:pt>
                <c:pt idx="4">
                  <c:v>68.75924979145924</c:v>
                </c:pt>
                <c:pt idx="5">
                  <c:v>69.810582341891049</c:v>
                </c:pt>
                <c:pt idx="6">
                  <c:v>70.328724104745987</c:v>
                </c:pt>
                <c:pt idx="7">
                  <c:v>71.582270795385554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DDB-4892-8B4E-CE4B18302757}"/>
            </c:ext>
          </c:extLst>
        </c:ser>
        <c:ser>
          <c:idx val="1"/>
          <c:order val="1"/>
          <c:tx>
            <c:strRef>
              <c:f>Munka1!$C$3</c:f>
              <c:strCache>
                <c:ptCount val="1"/>
                <c:pt idx="0">
                  <c:v>Észtország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Munka1!$A$4:$A$11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Munka1!$C$4:$C$11</c:f>
              <c:numCache>
                <c:formatCode>0.0</c:formatCode>
                <c:ptCount val="8"/>
                <c:pt idx="0">
                  <c:v>64.436797294491086</c:v>
                </c:pt>
                <c:pt idx="1">
                  <c:v>68.494602101887111</c:v>
                </c:pt>
                <c:pt idx="2">
                  <c:v>72.122892384293309</c:v>
                </c:pt>
                <c:pt idx="3">
                  <c:v>73.735744089012528</c:v>
                </c:pt>
                <c:pt idx="4">
                  <c:v>74.956273713101737</c:v>
                </c:pt>
                <c:pt idx="5">
                  <c:v>74.84084742225005</c:v>
                </c:pt>
                <c:pt idx="6">
                  <c:v>75.178544294180213</c:v>
                </c:pt>
                <c:pt idx="7">
                  <c:v>77.109896782027931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DDB-4892-8B4E-CE4B18302757}"/>
            </c:ext>
          </c:extLst>
        </c:ser>
        <c:ser>
          <c:idx val="2"/>
          <c:order val="2"/>
          <c:tx>
            <c:strRef>
              <c:f>Munka1!$D$3</c:f>
              <c:strCache>
                <c:ptCount val="1"/>
                <c:pt idx="0">
                  <c:v>Lettország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Munka1!$A$4:$A$11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Munka1!$D$4:$D$11</c:f>
              <c:numCache>
                <c:formatCode>0.0</c:formatCode>
                <c:ptCount val="8"/>
                <c:pt idx="0">
                  <c:v>52.971016642439707</c:v>
                </c:pt>
                <c:pt idx="1">
                  <c:v>56.748088542710697</c:v>
                </c:pt>
                <c:pt idx="2">
                  <c:v>60.263664139413834</c:v>
                </c:pt>
                <c:pt idx="3">
                  <c:v>62.314325452016696</c:v>
                </c:pt>
                <c:pt idx="4">
                  <c:v>63.199956946425203</c:v>
                </c:pt>
                <c:pt idx="5">
                  <c:v>64.279378000417452</c:v>
                </c:pt>
                <c:pt idx="6">
                  <c:v>65.149673301929795</c:v>
                </c:pt>
                <c:pt idx="7">
                  <c:v>67.137826350941111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DDB-4892-8B4E-CE4B18302757}"/>
            </c:ext>
          </c:extLst>
        </c:ser>
        <c:ser>
          <c:idx val="3"/>
          <c:order val="3"/>
          <c:tx>
            <c:strRef>
              <c:f>Munka1!$E$3</c:f>
              <c:strCache>
                <c:ptCount val="1"/>
                <c:pt idx="0">
                  <c:v>Litvánia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Munka1!$A$4:$A$11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Munka1!$E$4:$E$11</c:f>
              <c:numCache>
                <c:formatCode>0.0</c:formatCode>
                <c:ptCount val="8"/>
                <c:pt idx="0">
                  <c:v>60.968880714349282</c:v>
                </c:pt>
                <c:pt idx="1">
                  <c:v>65.152773402823513</c:v>
                </c:pt>
                <c:pt idx="2">
                  <c:v>68.977028403304288</c:v>
                </c:pt>
                <c:pt idx="3">
                  <c:v>72.055632823365784</c:v>
                </c:pt>
                <c:pt idx="4">
                  <c:v>74.097893065683607</c:v>
                </c:pt>
                <c:pt idx="5">
                  <c:v>74.804320601127117</c:v>
                </c:pt>
                <c:pt idx="6">
                  <c:v>76.221952084283046</c:v>
                </c:pt>
                <c:pt idx="7">
                  <c:v>78.44323011536126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DDB-4892-8B4E-CE4B18302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758536"/>
        <c:axId val="383756576"/>
      </c:lineChart>
      <c:catAx>
        <c:axId val="383758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-2880000"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3756576"/>
        <c:crossesAt val="50"/>
        <c:auto val="1"/>
        <c:lblAlgn val="ctr"/>
        <c:lblOffset val="25"/>
        <c:tickLblSkip val="1"/>
        <c:noMultiLvlLbl val="0"/>
      </c:catAx>
      <c:valAx>
        <c:axId val="383756576"/>
        <c:scaling>
          <c:orientation val="minMax"/>
          <c:max val="84"/>
          <c:min val="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1000" dirty="0" smtClean="0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10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3.7037037037037056E-2"/>
              <c:y val="2.0316560254690537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  <a:tailEnd type="stealth"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3758536"/>
        <c:crossesAt val="1"/>
        <c:crossBetween val="midCat"/>
        <c:majorUnit val="5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Munka1!$B$3</c:f>
              <c:strCache>
                <c:ptCount val="1"/>
                <c:pt idx="0">
                  <c:v>Magyarország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Munka1!$A$4:$A$11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Munka1!$B$4:$B$11</c:f>
              <c:numCache>
                <c:formatCode>0.0</c:formatCode>
                <c:ptCount val="8"/>
                <c:pt idx="0">
                  <c:v>65.356433000088998</c:v>
                </c:pt>
                <c:pt idx="1">
                  <c:v>65.642450101658028</c:v>
                </c:pt>
                <c:pt idx="2">
                  <c:v>65.313454792350342</c:v>
                </c:pt>
                <c:pt idx="3">
                  <c:v>66.778859527121</c:v>
                </c:pt>
                <c:pt idx="4">
                  <c:v>68.75924979145924</c:v>
                </c:pt>
                <c:pt idx="5">
                  <c:v>69.810582341891049</c:v>
                </c:pt>
                <c:pt idx="6">
                  <c:v>70.328724104745987</c:v>
                </c:pt>
                <c:pt idx="7">
                  <c:v>71.582270795385554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73B-4E3F-86D3-0719A43D2CEB}"/>
            </c:ext>
          </c:extLst>
        </c:ser>
        <c:ser>
          <c:idx val="1"/>
          <c:order val="1"/>
          <c:tx>
            <c:strRef>
              <c:f>Munka1!$C$3</c:f>
              <c:strCache>
                <c:ptCount val="1"/>
                <c:pt idx="0">
                  <c:v>Bulgária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Munka1!$A$4:$A$11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Munka1!$C$4:$C$11</c:f>
              <c:numCache>
                <c:formatCode>0.0</c:formatCode>
                <c:ptCount val="8"/>
                <c:pt idx="0">
                  <c:v>46.486101634578304</c:v>
                </c:pt>
                <c:pt idx="1">
                  <c:v>47.807909280948422</c:v>
                </c:pt>
                <c:pt idx="2">
                  <c:v>48.395948851420165</c:v>
                </c:pt>
                <c:pt idx="3">
                  <c:v>49.031988873435331</c:v>
                </c:pt>
                <c:pt idx="4">
                  <c:v>49.220999381104861</c:v>
                </c:pt>
                <c:pt idx="5">
                  <c:v>50.326132331454808</c:v>
                </c:pt>
                <c:pt idx="6">
                  <c:v>51.798105657701463</c:v>
                </c:pt>
                <c:pt idx="7">
                  <c:v>52.670309653916213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73B-4E3F-86D3-0719A43D2CEB}"/>
            </c:ext>
          </c:extLst>
        </c:ser>
        <c:ser>
          <c:idx val="2"/>
          <c:order val="2"/>
          <c:tx>
            <c:strRef>
              <c:f>Munka1!$D$3</c:f>
              <c:strCache>
                <c:ptCount val="1"/>
                <c:pt idx="0">
                  <c:v>Románia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Munka1!$A$4:$A$11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Munka1!$D$4:$D$11</c:f>
              <c:numCache>
                <c:formatCode>0.0</c:formatCode>
                <c:ptCount val="8"/>
                <c:pt idx="0">
                  <c:v>48.862321635171618</c:v>
                </c:pt>
                <c:pt idx="1">
                  <c:v>49.34852953810028</c:v>
                </c:pt>
                <c:pt idx="2">
                  <c:v>50.523367658707706</c:v>
                </c:pt>
                <c:pt idx="3">
                  <c:v>52.461752433936027</c:v>
                </c:pt>
                <c:pt idx="4">
                  <c:v>53.426795468611253</c:v>
                </c:pt>
                <c:pt idx="5">
                  <c:v>54.659778751826337</c:v>
                </c:pt>
                <c:pt idx="6">
                  <c:v>56.650458390315549</c:v>
                </c:pt>
                <c:pt idx="7">
                  <c:v>59.521554341226469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73B-4E3F-86D3-0719A43D2C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757360"/>
        <c:axId val="383757752"/>
      </c:lineChart>
      <c:catAx>
        <c:axId val="38375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-2880000"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3757752"/>
        <c:crossesAt val="40"/>
        <c:auto val="1"/>
        <c:lblAlgn val="ctr"/>
        <c:lblOffset val="25"/>
        <c:tickLblSkip val="1"/>
        <c:noMultiLvlLbl val="0"/>
      </c:catAx>
      <c:valAx>
        <c:axId val="383757752"/>
        <c:scaling>
          <c:orientation val="minMax"/>
          <c:max val="74.900000000000006"/>
          <c:min val="4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9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900" dirty="0" smtClean="0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9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4.4753086419753133E-2"/>
              <c:y val="3.889426404944097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  <a:tailEnd type="stealth"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3757360"/>
        <c:crossesAt val="1"/>
        <c:crossBetween val="midCat"/>
        <c:majorUnit val="5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38180678337328"/>
          <c:y val="4.6824034374354277E-2"/>
          <c:w val="0.87429620915136408"/>
          <c:h val="0.72037190608672563"/>
        </c:manualLayout>
      </c:layout>
      <c:lineChart>
        <c:grouping val="standard"/>
        <c:varyColors val="0"/>
        <c:ser>
          <c:idx val="0"/>
          <c:order val="0"/>
          <c:tx>
            <c:strRef>
              <c:f>Munka1!$B$3</c:f>
              <c:strCache>
                <c:ptCount val="1"/>
                <c:pt idx="0">
                  <c:v>Nominálérték</c:v>
                </c:pt>
              </c:strCache>
            </c:strRef>
          </c:tx>
          <c:marker>
            <c:symbol val="none"/>
          </c:marker>
          <c:cat>
            <c:numRef>
              <c:f>Munka1!$A$4:$A$11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Munka1!$B$4:$B$11</c:f>
              <c:numCache>
                <c:formatCode>General</c:formatCode>
                <c:ptCount val="8"/>
                <c:pt idx="0">
                  <c:v>24442</c:v>
                </c:pt>
                <c:pt idx="1">
                  <c:v>24528</c:v>
                </c:pt>
                <c:pt idx="2">
                  <c:v>24491</c:v>
                </c:pt>
                <c:pt idx="3">
                  <c:v>24257</c:v>
                </c:pt>
                <c:pt idx="4">
                  <c:v>23674</c:v>
                </c:pt>
                <c:pt idx="5">
                  <c:v>23902</c:v>
                </c:pt>
                <c:pt idx="6">
                  <c:v>23849</c:v>
                </c:pt>
                <c:pt idx="7">
                  <c:v>23678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0DD-4D56-83BE-28D4DCFD4457}"/>
            </c:ext>
          </c:extLst>
        </c:ser>
        <c:ser>
          <c:idx val="1"/>
          <c:order val="1"/>
          <c:tx>
            <c:strRef>
              <c:f>Munka1!$C$3</c:f>
              <c:strCache>
                <c:ptCount val="1"/>
                <c:pt idx="0">
                  <c:v>Reálérték 2010. évi árakon</c:v>
                </c:pt>
              </c:strCache>
            </c:strRef>
          </c:tx>
          <c:marker>
            <c:symbol val="none"/>
          </c:marker>
          <c:cat>
            <c:numRef>
              <c:f>Munka1!$A$4:$A$11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Munka1!$C$4:$C$11</c:f>
              <c:numCache>
                <c:formatCode>General</c:formatCode>
                <c:ptCount val="8"/>
                <c:pt idx="0">
                  <c:v>24442</c:v>
                </c:pt>
                <c:pt idx="1">
                  <c:v>23607</c:v>
                </c:pt>
                <c:pt idx="2">
                  <c:v>22301</c:v>
                </c:pt>
                <c:pt idx="3">
                  <c:v>21718</c:v>
                </c:pt>
                <c:pt idx="4">
                  <c:v>21239</c:v>
                </c:pt>
                <c:pt idx="5">
                  <c:v>21465</c:v>
                </c:pt>
                <c:pt idx="6">
                  <c:v>21332</c:v>
                </c:pt>
                <c:pt idx="7">
                  <c:v>20683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0DD-4D56-83BE-28D4DCFD44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761672"/>
        <c:axId val="383758144"/>
      </c:lineChart>
      <c:catAx>
        <c:axId val="383761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 rot="-2880000"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3758144"/>
        <c:crossesAt val="20000"/>
        <c:auto val="1"/>
        <c:lblAlgn val="ctr"/>
        <c:lblOffset val="25"/>
        <c:tickLblSkip val="1"/>
        <c:noMultiLvlLbl val="0"/>
      </c:catAx>
      <c:valAx>
        <c:axId val="383758144"/>
        <c:scaling>
          <c:orientation val="minMax"/>
          <c:max val="24900"/>
          <c:min val="2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 sz="1100" b="0" dirty="0" smtClean="0">
                    <a:latin typeface="Times New Roman" pitchFamily="18" charset="0"/>
                    <a:cs typeface="Times New Roman" pitchFamily="18" charset="0"/>
                  </a:rPr>
                  <a:t>Ft/család/hó</a:t>
                </a:r>
                <a:endParaRPr lang="hu-HU" sz="11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7.873629120573912E-3"/>
              <c:y val="1.8000090400566802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prstClr val="black"/>
            </a:solidFill>
            <a:tailEnd type="stealth"/>
          </a:ln>
        </c:spPr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83761672"/>
        <c:crossesAt val="1"/>
        <c:crossBetween val="midCat"/>
        <c:majorUnit val="500"/>
      </c:valAx>
    </c:plotArea>
    <c:legend>
      <c:legendPos val="b"/>
      <c:layout>
        <c:manualLayout>
          <c:xMode val="edge"/>
          <c:yMode val="edge"/>
          <c:x val="0.29459276350246821"/>
          <c:y val="0.91578195567789389"/>
          <c:w val="0.42887967805164523"/>
          <c:h val="5.2888482598813361E-2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800931209663571E-2"/>
          <c:y val="1.6758749233969153E-2"/>
          <c:w val="0.93954535354657565"/>
          <c:h val="0.86951024465724513"/>
        </c:manualLayout>
      </c:layout>
      <c:lineChart>
        <c:grouping val="standard"/>
        <c:varyColors val="0"/>
        <c:ser>
          <c:idx val="0"/>
          <c:order val="0"/>
          <c:tx>
            <c:strRef>
              <c:f>Munka1!$B$2</c:f>
              <c:strCache>
                <c:ptCount val="1"/>
                <c:pt idx="0">
                  <c:v>Oszlop2</c:v>
                </c:pt>
              </c:strCache>
            </c:strRef>
          </c:tx>
          <c:spPr>
            <a:ln w="666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Munka1!$A$3:$A$31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Munka1!$B$3:$B$31</c:f>
              <c:numCache>
                <c:formatCode>0.0</c:formatCode>
                <c:ptCount val="19"/>
                <c:pt idx="0">
                  <c:v>4.4000000000000057</c:v>
                </c:pt>
                <c:pt idx="1">
                  <c:v>3.9000000000000057</c:v>
                </c:pt>
                <c:pt idx="2">
                  <c:v>4.5</c:v>
                </c:pt>
                <c:pt idx="3">
                  <c:v>3.7000000000000028</c:v>
                </c:pt>
                <c:pt idx="4">
                  <c:v>4.7999999999999972</c:v>
                </c:pt>
                <c:pt idx="5">
                  <c:v>4.5</c:v>
                </c:pt>
                <c:pt idx="6">
                  <c:v>4</c:v>
                </c:pt>
                <c:pt idx="7">
                  <c:v>0.5</c:v>
                </c:pt>
                <c:pt idx="8">
                  <c:v>0.59999999999999432</c:v>
                </c:pt>
                <c:pt idx="9">
                  <c:v>-6.5999999999999943</c:v>
                </c:pt>
                <c:pt idx="10">
                  <c:v>0.59999999999999432</c:v>
                </c:pt>
                <c:pt idx="11">
                  <c:v>1.7000000000000028</c:v>
                </c:pt>
                <c:pt idx="12">
                  <c:v>-1.5</c:v>
                </c:pt>
                <c:pt idx="13">
                  <c:v>2.2000000000000028</c:v>
                </c:pt>
                <c:pt idx="14">
                  <c:v>4.0999999999999943</c:v>
                </c:pt>
                <c:pt idx="15">
                  <c:v>3.5</c:v>
                </c:pt>
                <c:pt idx="16">
                  <c:v>2.2000000000000028</c:v>
                </c:pt>
                <c:pt idx="17">
                  <c:v>4.4000000000000057</c:v>
                </c:pt>
                <c:pt idx="18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Munka1!$C$2</c:f>
              <c:strCache>
                <c:ptCount val="1"/>
                <c:pt idx="0">
                  <c:v>Oszlop3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Munka1!$A$3:$A$31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Munka1!$C$3:$C$31</c:f>
              <c:numCache>
                <c:formatCode>0.0</c:formatCode>
                <c:ptCount val="19"/>
              </c:numCache>
            </c:numRef>
          </c:val>
          <c:smooth val="0"/>
        </c:ser>
        <c:ser>
          <c:idx val="2"/>
          <c:order val="2"/>
          <c:tx>
            <c:strRef>
              <c:f>Munka1!$D$2</c:f>
              <c:strCache>
                <c:ptCount val="1"/>
                <c:pt idx="0">
                  <c:v>Oszlop4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Munka1!$A$3:$A$31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Munka1!$D$3:$D$31</c:f>
              <c:numCache>
                <c:formatCode>#\ ##0.0</c:formatCode>
                <c:ptCount val="19"/>
                <c:pt idx="0">
                  <c:v>104.3</c:v>
                </c:pt>
                <c:pt idx="1">
                  <c:v>103.8</c:v>
                </c:pt>
                <c:pt idx="2">
                  <c:v>104.6</c:v>
                </c:pt>
                <c:pt idx="3">
                  <c:v>103.8</c:v>
                </c:pt>
                <c:pt idx="4">
                  <c:v>105.1</c:v>
                </c:pt>
                <c:pt idx="5">
                  <c:v>104.3</c:v>
                </c:pt>
                <c:pt idx="6">
                  <c:v>103.9</c:v>
                </c:pt>
                <c:pt idx="7">
                  <c:v>100.5</c:v>
                </c:pt>
                <c:pt idx="8">
                  <c:v>100.7</c:v>
                </c:pt>
                <c:pt idx="9">
                  <c:v>93.4</c:v>
                </c:pt>
                <c:pt idx="10">
                  <c:v>100.8</c:v>
                </c:pt>
                <c:pt idx="11">
                  <c:v>101.6</c:v>
                </c:pt>
                <c:pt idx="12">
                  <c:v>98.5</c:v>
                </c:pt>
                <c:pt idx="13">
                  <c:v>102.1</c:v>
                </c:pt>
                <c:pt idx="14">
                  <c:v>104.1</c:v>
                </c:pt>
                <c:pt idx="15">
                  <c:v>103.7</c:v>
                </c:pt>
                <c:pt idx="16">
                  <c:v>102.1</c:v>
                </c:pt>
                <c:pt idx="17">
                  <c:v>104.2</c:v>
                </c:pt>
                <c:pt idx="18">
                  <c:v>105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3468912"/>
        <c:axId val="533467736"/>
      </c:lineChart>
      <c:catAx>
        <c:axId val="533468912"/>
        <c:scaling>
          <c:orientation val="minMax"/>
        </c:scaling>
        <c:delete val="0"/>
        <c:axPos val="b"/>
        <c:numFmt formatCode="#,##0" sourceLinked="0"/>
        <c:majorTickMark val="cross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88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hu-HU"/>
          </a:p>
        </c:txPr>
        <c:crossAx val="533467736"/>
        <c:crossesAt val="0"/>
        <c:auto val="1"/>
        <c:lblAlgn val="ctr"/>
        <c:lblOffset val="25"/>
        <c:noMultiLvlLbl val="0"/>
      </c:catAx>
      <c:valAx>
        <c:axId val="533467736"/>
        <c:scaling>
          <c:orientation val="minMax"/>
          <c:max val="5.5"/>
          <c:min val="-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cross"/>
        <c:minorTickMark val="none"/>
        <c:tickLblPos val="nextTo"/>
        <c:spPr>
          <a:noFill/>
          <a:ln>
            <a:solidFill>
              <a:schemeClr val="tx1"/>
            </a:solidFill>
            <a:tailEnd type="stealt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hu-HU"/>
          </a:p>
        </c:txPr>
        <c:crossAx val="533468912"/>
        <c:crossesAt val="1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2014.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7314814814814814"/>
          <c:y val="3.647842459162839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187202294157624"/>
          <c:y val="0.13571819280677824"/>
          <c:w val="0.34110697968309611"/>
          <c:h val="0.7637328317788666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24"/>
            <c:invertIfNegative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C95-4891-B125-0A161C03DBFE}"/>
              </c:ext>
            </c:extLst>
          </c:dPt>
          <c:cat>
            <c:strRef>
              <c:f>'[Microsoft Office PowerPoint programbeli  diagram]sorrend 2014'!$A$2:$A$29</c:f>
              <c:strCache>
                <c:ptCount val="28"/>
                <c:pt idx="0">
                  <c:v>Ciprus</c:v>
                </c:pt>
                <c:pt idx="1">
                  <c:v>Finnország</c:v>
                </c:pt>
                <c:pt idx="2">
                  <c:v>Horvátország</c:v>
                </c:pt>
                <c:pt idx="3">
                  <c:v>Olaszország</c:v>
                </c:pt>
                <c:pt idx="4">
                  <c:v>Franciaország</c:v>
                </c:pt>
                <c:pt idx="5">
                  <c:v>Ausztria</c:v>
                </c:pt>
                <c:pt idx="6">
                  <c:v>Görögország</c:v>
                </c:pt>
                <c:pt idx="7">
                  <c:v>Portugália</c:v>
                </c:pt>
                <c:pt idx="8">
                  <c:v>Hollandia</c:v>
                </c:pt>
                <c:pt idx="9">
                  <c:v>Belgium</c:v>
                </c:pt>
                <c:pt idx="10">
                  <c:v>Dánia</c:v>
                </c:pt>
                <c:pt idx="11">
                  <c:v>Spanyolország</c:v>
                </c:pt>
                <c:pt idx="12">
                  <c:v>Bulgária</c:v>
                </c:pt>
                <c:pt idx="13">
                  <c:v>Németország</c:v>
                </c:pt>
                <c:pt idx="14">
                  <c:v>Csehország</c:v>
                </c:pt>
                <c:pt idx="15">
                  <c:v>Svédország</c:v>
                </c:pt>
                <c:pt idx="16">
                  <c:v>Lettország</c:v>
                </c:pt>
                <c:pt idx="17">
                  <c:v>Szlovákia</c:v>
                </c:pt>
                <c:pt idx="18">
                  <c:v>Egyesült Királyság</c:v>
                </c:pt>
                <c:pt idx="19">
                  <c:v>Észtország</c:v>
                </c:pt>
                <c:pt idx="20">
                  <c:v>Litvánia</c:v>
                </c:pt>
                <c:pt idx="21">
                  <c:v>Románia</c:v>
                </c:pt>
                <c:pt idx="22">
                  <c:v>Szlovénia</c:v>
                </c:pt>
                <c:pt idx="23">
                  <c:v>Lengyelország</c:v>
                </c:pt>
                <c:pt idx="24">
                  <c:v>Magyarország</c:v>
                </c:pt>
                <c:pt idx="25">
                  <c:v>Málta</c:v>
                </c:pt>
                <c:pt idx="26">
                  <c:v>Luxemburg</c:v>
                </c:pt>
                <c:pt idx="27">
                  <c:v>Írország</c:v>
                </c:pt>
              </c:strCache>
            </c:strRef>
          </c:cat>
          <c:val>
            <c:numRef>
              <c:f>'[Microsoft Office PowerPoint programbeli  diagram]sorrend 2014'!$B$2:$B$29</c:f>
              <c:numCache>
                <c:formatCode>0.0</c:formatCode>
                <c:ptCount val="28"/>
                <c:pt idx="0">
                  <c:v>-2.5</c:v>
                </c:pt>
                <c:pt idx="1">
                  <c:v>-0.70000000000000062</c:v>
                </c:pt>
                <c:pt idx="2">
                  <c:v>-0.4</c:v>
                </c:pt>
                <c:pt idx="3">
                  <c:v>-0.30000000000000032</c:v>
                </c:pt>
                <c:pt idx="4">
                  <c:v>0.2</c:v>
                </c:pt>
                <c:pt idx="5">
                  <c:v>0.4</c:v>
                </c:pt>
                <c:pt idx="6">
                  <c:v>0.70000000000000062</c:v>
                </c:pt>
                <c:pt idx="7">
                  <c:v>0.9</c:v>
                </c:pt>
                <c:pt idx="8">
                  <c:v>1</c:v>
                </c:pt>
                <c:pt idx="9">
                  <c:v>1.3</c:v>
                </c:pt>
                <c:pt idx="10">
                  <c:v>1.3</c:v>
                </c:pt>
                <c:pt idx="11">
                  <c:v>1.4</c:v>
                </c:pt>
                <c:pt idx="12">
                  <c:v>1.5</c:v>
                </c:pt>
                <c:pt idx="13">
                  <c:v>1.6</c:v>
                </c:pt>
                <c:pt idx="14">
                  <c:v>2</c:v>
                </c:pt>
                <c:pt idx="15">
                  <c:v>2.2999999999999998</c:v>
                </c:pt>
                <c:pt idx="16">
                  <c:v>2.4</c:v>
                </c:pt>
                <c:pt idx="17">
                  <c:v>2.5</c:v>
                </c:pt>
                <c:pt idx="18">
                  <c:v>2.9</c:v>
                </c:pt>
                <c:pt idx="19">
                  <c:v>2.9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3.3</c:v>
                </c:pt>
                <c:pt idx="24">
                  <c:v>3.7</c:v>
                </c:pt>
                <c:pt idx="25">
                  <c:v>3.7</c:v>
                </c:pt>
                <c:pt idx="26">
                  <c:v>4.0999999999999996</c:v>
                </c:pt>
                <c:pt idx="27">
                  <c:v>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C95-4891-B125-0A161C03DB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5659088"/>
        <c:axId val="305659480"/>
      </c:barChart>
      <c:catAx>
        <c:axId val="30565908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800" b="1">
                    <a:latin typeface="Times New Roman" pitchFamily="18" charset="0"/>
                    <a:cs typeface="Times New Roman" pitchFamily="18" charset="0"/>
                  </a:rPr>
                  <a:t>Ország</a:t>
                </a:r>
              </a:p>
            </c:rich>
          </c:tx>
          <c:layout>
            <c:manualLayout>
              <c:xMode val="edge"/>
              <c:yMode val="edge"/>
              <c:x val="7.9890760182754969E-2"/>
              <c:y val="9.3763912784970038E-2"/>
            </c:manualLayout>
          </c:layout>
          <c:overlay val="0"/>
        </c:title>
        <c:numFmt formatCode="General" sourceLinked="0"/>
        <c:majorTickMark val="out"/>
        <c:minorTickMark val="none"/>
        <c:tickLblPos val="low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900" baseline="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05659480"/>
        <c:crossesAt val="0"/>
        <c:auto val="0"/>
        <c:lblAlgn val="ctr"/>
        <c:lblOffset val="25"/>
        <c:tickLblSkip val="1"/>
        <c:noMultiLvlLbl val="0"/>
      </c:catAx>
      <c:valAx>
        <c:axId val="305659480"/>
        <c:scaling>
          <c:orientation val="minMax"/>
          <c:max val="5.5"/>
          <c:min val="-3"/>
        </c:scaling>
        <c:delete val="0"/>
        <c:axPos val="b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8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800">
                    <a:latin typeface="Times New Roman" pitchFamily="18" charset="0"/>
                    <a:cs typeface="Times New Roman" pitchFamily="18" charset="0"/>
                  </a:rPr>
                  <a:t>%</a:t>
                </a:r>
              </a:p>
            </c:rich>
          </c:tx>
          <c:layout>
            <c:manualLayout>
              <c:xMode val="edge"/>
              <c:yMode val="edge"/>
              <c:x val="0.4634865607076909"/>
              <c:y val="0.91253220585320538"/>
            </c:manualLayout>
          </c:layout>
          <c:overlay val="0"/>
        </c:title>
        <c:numFmt formatCode="0.0" sourceLinked="1"/>
        <c:majorTickMark val="out"/>
        <c:minorTickMark val="none"/>
        <c:tickLblPos val="low"/>
        <c:spPr>
          <a:ln>
            <a:solidFill>
              <a:schemeClr val="tx1"/>
            </a:solidFill>
            <a:tailEnd type="stealth"/>
          </a:ln>
        </c:spPr>
        <c:txPr>
          <a:bodyPr rot="-2880000"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05659088"/>
        <c:crossesAt val="1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hu-HU" sz="1400">
                <a:latin typeface="Times New Roman" pitchFamily="18" charset="0"/>
                <a:cs typeface="Times New Roman" pitchFamily="18" charset="0"/>
              </a:rPr>
              <a:t>2015</a:t>
            </a:r>
          </a:p>
        </c:rich>
      </c:tx>
      <c:layout>
        <c:manualLayout>
          <c:xMode val="edge"/>
          <c:yMode val="edge"/>
          <c:x val="0.46979166666666666"/>
          <c:y val="1.123595505617977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990026246719271"/>
          <c:y val="0.10599191954938217"/>
          <c:w val="0.70956463254593172"/>
          <c:h val="0.78906013152850274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5660264"/>
        <c:axId val="305660656"/>
      </c:barChart>
      <c:catAx>
        <c:axId val="30566026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8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800">
                    <a:latin typeface="Times New Roman" pitchFamily="18" charset="0"/>
                    <a:cs typeface="Times New Roman" pitchFamily="18" charset="0"/>
                  </a:rPr>
                  <a:t>Ország</a:t>
                </a:r>
              </a:p>
            </c:rich>
          </c:tx>
          <c:layout>
            <c:manualLayout>
              <c:xMode val="edge"/>
              <c:yMode val="edge"/>
              <c:x val="8.7500000000000008E-2"/>
              <c:y val="4.3218614527116894E-2"/>
            </c:manualLayout>
          </c:layout>
          <c:overlay val="0"/>
        </c:title>
        <c:majorTickMark val="out"/>
        <c:minorTickMark val="none"/>
        <c:tickLblPos val="low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05660656"/>
        <c:crossesAt val="0"/>
        <c:auto val="0"/>
        <c:lblAlgn val="ctr"/>
        <c:lblOffset val="25"/>
        <c:tickLblSkip val="1"/>
        <c:noMultiLvlLbl val="0"/>
      </c:catAx>
      <c:valAx>
        <c:axId val="305660656"/>
        <c:scaling>
          <c:orientation val="minMax"/>
          <c:max val="8.4"/>
          <c:min val="-1"/>
        </c:scaling>
        <c:delete val="0"/>
        <c:axPos val="b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8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800" dirty="0">
                    <a:latin typeface="Times New Roman" pitchFamily="18" charset="0"/>
                    <a:cs typeface="Times New Roman" pitchFamily="18" charset="0"/>
                  </a:rPr>
                  <a:t>%</a:t>
                </a:r>
              </a:p>
            </c:rich>
          </c:tx>
          <c:layout>
            <c:manualLayout>
              <c:xMode val="edge"/>
              <c:yMode val="edge"/>
              <c:x val="0.95510599832342014"/>
              <c:y val="0.90187272377794303"/>
            </c:manualLayout>
          </c:layout>
          <c:overlay val="0"/>
        </c:title>
        <c:numFmt formatCode="#,##0.0" sourceLinked="0"/>
        <c:majorTickMark val="out"/>
        <c:minorTickMark val="none"/>
        <c:tickLblPos val="low"/>
        <c:spPr>
          <a:ln>
            <a:solidFill>
              <a:schemeClr val="tx1"/>
            </a:solidFill>
            <a:tailEnd type="stealth"/>
          </a:ln>
        </c:spPr>
        <c:txPr>
          <a:bodyPr rot="-2880000"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05660264"/>
        <c:crossesAt val="1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hu-HU" sz="1400"/>
              <a:t>2015.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292475940507436E-2"/>
          <c:y val="0.11342951402792065"/>
          <c:w val="0.88388079615048165"/>
          <c:h val="0.8044461109035481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7823568"/>
        <c:axId val="307826312"/>
      </c:barChart>
      <c:catAx>
        <c:axId val="30782356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800"/>
                </a:pPr>
                <a:r>
                  <a:rPr lang="hu-HU" sz="800"/>
                  <a:t>Ország</a:t>
                </a:r>
              </a:p>
            </c:rich>
          </c:tx>
          <c:layout>
            <c:manualLayout>
              <c:xMode val="edge"/>
              <c:yMode val="edge"/>
              <c:x val="0.14074071834679183"/>
              <c:y val="8.2990854399984298E-2"/>
            </c:manualLayout>
          </c:layout>
          <c:overlay val="0"/>
        </c:title>
        <c:majorTickMark val="out"/>
        <c:minorTickMark val="none"/>
        <c:tickLblPos val="low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900"/>
            </a:pPr>
            <a:endParaRPr lang="hu-HU"/>
          </a:p>
        </c:txPr>
        <c:crossAx val="307826312"/>
        <c:crossesAt val="0"/>
        <c:auto val="1"/>
        <c:lblAlgn val="ctr"/>
        <c:lblOffset val="25"/>
        <c:tickLblSkip val="1"/>
        <c:noMultiLvlLbl val="0"/>
      </c:catAx>
      <c:valAx>
        <c:axId val="307826312"/>
        <c:scaling>
          <c:orientation val="minMax"/>
          <c:max val="8.9"/>
          <c:min val="-2"/>
        </c:scaling>
        <c:delete val="0"/>
        <c:axPos val="b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800"/>
                </a:pPr>
                <a:r>
                  <a:rPr lang="hu-HU" sz="800"/>
                  <a:t>%</a:t>
                </a:r>
              </a:p>
            </c:rich>
          </c:tx>
          <c:layout>
            <c:manualLayout>
              <c:xMode val="edge"/>
              <c:yMode val="edge"/>
              <c:x val="0.94983907046462857"/>
              <c:y val="0.93400129659252684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  <a:tailEnd type="stealth"/>
          </a:ln>
        </c:spPr>
        <c:txPr>
          <a:bodyPr rot="-2880000"/>
          <a:lstStyle/>
          <a:p>
            <a:pPr>
              <a:defRPr sz="900"/>
            </a:pPr>
            <a:endParaRPr lang="hu-HU"/>
          </a:p>
        </c:txPr>
        <c:crossAx val="307823568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hu-H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title>
      <c:tx>
        <c:rich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r>
              <a:rPr lang="hu-HU" sz="1400" baseline="0" dirty="0" smtClean="0">
                <a:latin typeface="Times New Roman" pitchFamily="18" charset="0"/>
                <a:cs typeface="Times New Roman" pitchFamily="18" charset="0"/>
              </a:rPr>
              <a:t>2016.</a:t>
            </a:r>
            <a:endParaRPr lang="hu-HU" sz="1400" baseline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67011329634405925"/>
          <c:y val="1.71000090212646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5041842711426958"/>
          <c:y val="0.12788921707541373"/>
          <c:w val="0.38670889137050141"/>
          <c:h val="0.7784224815299706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7827488"/>
        <c:axId val="307823960"/>
      </c:barChart>
      <c:catAx>
        <c:axId val="307827488"/>
        <c:scaling>
          <c:orientation val="minMax"/>
        </c:scaling>
        <c:delete val="1"/>
        <c:axPos val="l"/>
        <c:title>
          <c:tx>
            <c:rich>
              <a:bodyPr rot="0" vert="horz"/>
              <a:lstStyle/>
              <a:p>
                <a:pPr>
                  <a:defRPr sz="800" b="1"/>
                </a:pPr>
                <a:r>
                  <a:rPr lang="hu-HU" sz="800" b="1">
                    <a:latin typeface="Times New Roman" pitchFamily="18" charset="0"/>
                    <a:cs typeface="Times New Roman" pitchFamily="18" charset="0"/>
                  </a:rPr>
                  <a:t>Ország</a:t>
                </a:r>
              </a:p>
            </c:rich>
          </c:tx>
          <c:layout>
            <c:manualLayout>
              <c:xMode val="edge"/>
              <c:yMode val="edge"/>
              <c:x val="0.46769914865277429"/>
              <c:y val="8.2988902049263305E-2"/>
            </c:manualLayout>
          </c:layout>
          <c:overlay val="0"/>
        </c:title>
        <c:majorTickMark val="out"/>
        <c:minorTickMark val="none"/>
        <c:tickLblPos val="none"/>
        <c:crossAx val="307823960"/>
        <c:crossesAt val="0"/>
        <c:auto val="0"/>
        <c:lblAlgn val="ctr"/>
        <c:lblOffset val="25"/>
        <c:tickLblSkip val="1"/>
        <c:noMultiLvlLbl val="0"/>
      </c:catAx>
      <c:valAx>
        <c:axId val="307823960"/>
        <c:scaling>
          <c:orientation val="minMax"/>
          <c:max val="5.5"/>
          <c:min val="0"/>
        </c:scaling>
        <c:delete val="0"/>
        <c:axPos val="b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8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800" dirty="0" smtClean="0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hu-HU" sz="8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93161549214943373"/>
              <c:y val="0.92282712070407169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 cap="rnd">
            <a:solidFill>
              <a:schemeClr val="tx1"/>
            </a:solidFill>
            <a:headEnd type="none"/>
            <a:tailEnd type="stealth"/>
          </a:ln>
        </c:spPr>
        <c:txPr>
          <a:bodyPr rot="-2880000"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07827488"/>
        <c:crossesAt val="1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2017.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490478289297547"/>
          <c:y val="1.49465501949877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099900557497252"/>
          <c:y val="0.11861040863632855"/>
          <c:w val="0.68786027417718665"/>
          <c:h val="0.80688068557354264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19"/>
            <c:invertIfNegative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1A5-4C6B-9BD3-901717E952FE}"/>
              </c:ext>
            </c:extLst>
          </c:dPt>
          <c:cat>
            <c:strRef>
              <c:f>Munka1!$A$4:$A$31</c:f>
              <c:strCache>
                <c:ptCount val="28"/>
                <c:pt idx="0">
                  <c:v>Görögország</c:v>
                </c:pt>
                <c:pt idx="1">
                  <c:v>Olaszország</c:v>
                </c:pt>
                <c:pt idx="2">
                  <c:v>Belgium</c:v>
                </c:pt>
                <c:pt idx="3">
                  <c:v>Egyesült Királyság</c:v>
                </c:pt>
                <c:pt idx="4">
                  <c:v>Franciaország</c:v>
                </c:pt>
                <c:pt idx="5">
                  <c:v>Dánia</c:v>
                </c:pt>
                <c:pt idx="6">
                  <c:v>Németország</c:v>
                </c:pt>
                <c:pt idx="7">
                  <c:v>Luxemburg</c:v>
                </c:pt>
                <c:pt idx="8">
                  <c:v>Svédország</c:v>
                </c:pt>
                <c:pt idx="9">
                  <c:v>Finnország</c:v>
                </c:pt>
                <c:pt idx="10">
                  <c:v>Portugália</c:v>
                </c:pt>
                <c:pt idx="11">
                  <c:v>Horvátország</c:v>
                </c:pt>
                <c:pt idx="12">
                  <c:v>Ausztria</c:v>
                </c:pt>
                <c:pt idx="13">
                  <c:v>Spanyolország</c:v>
                </c:pt>
                <c:pt idx="14">
                  <c:v>Hollandia</c:v>
                </c:pt>
                <c:pt idx="15">
                  <c:v>Szlovákia</c:v>
                </c:pt>
                <c:pt idx="16">
                  <c:v>Bulgária</c:v>
                </c:pt>
                <c:pt idx="17">
                  <c:v>Litvánia</c:v>
                </c:pt>
                <c:pt idx="18">
                  <c:v>Ciprus</c:v>
                </c:pt>
                <c:pt idx="19">
                  <c:v>Magyarország</c:v>
                </c:pt>
                <c:pt idx="20">
                  <c:v>Csehország</c:v>
                </c:pt>
                <c:pt idx="21">
                  <c:v>Lettország</c:v>
                </c:pt>
                <c:pt idx="22">
                  <c:v>Lengyelország</c:v>
                </c:pt>
                <c:pt idx="23">
                  <c:v>Észtország</c:v>
                </c:pt>
                <c:pt idx="24">
                  <c:v>Szlovénia</c:v>
                </c:pt>
                <c:pt idx="25">
                  <c:v>Málta</c:v>
                </c:pt>
                <c:pt idx="26">
                  <c:v>Románia</c:v>
                </c:pt>
                <c:pt idx="27">
                  <c:v>Írország</c:v>
                </c:pt>
              </c:strCache>
            </c:strRef>
          </c:cat>
          <c:val>
            <c:numRef>
              <c:f>Munka1!$B$4:$B$31</c:f>
              <c:numCache>
                <c:formatCode>#,##0.0</c:formatCode>
                <c:ptCount val="28"/>
                <c:pt idx="0">
                  <c:v>1.4</c:v>
                </c:pt>
                <c:pt idx="1">
                  <c:v>1.5</c:v>
                </c:pt>
                <c:pt idx="2">
                  <c:v>1.7</c:v>
                </c:pt>
                <c:pt idx="3">
                  <c:v>1.8</c:v>
                </c:pt>
                <c:pt idx="4">
                  <c:v>1.8</c:v>
                </c:pt>
                <c:pt idx="5">
                  <c:v>2.2000000000000002</c:v>
                </c:pt>
                <c:pt idx="6">
                  <c:v>2.2000000000000002</c:v>
                </c:pt>
                <c:pt idx="7">
                  <c:v>2.2999999999999998</c:v>
                </c:pt>
                <c:pt idx="8">
                  <c:v>2.4</c:v>
                </c:pt>
                <c:pt idx="9">
                  <c:v>2.6</c:v>
                </c:pt>
                <c:pt idx="10">
                  <c:v>2.7</c:v>
                </c:pt>
                <c:pt idx="11">
                  <c:v>2.8</c:v>
                </c:pt>
                <c:pt idx="12">
                  <c:v>2.9</c:v>
                </c:pt>
                <c:pt idx="13">
                  <c:v>3.1</c:v>
                </c:pt>
                <c:pt idx="14">
                  <c:v>3.2</c:v>
                </c:pt>
                <c:pt idx="15">
                  <c:v>3.4</c:v>
                </c:pt>
                <c:pt idx="16">
                  <c:v>3.6</c:v>
                </c:pt>
                <c:pt idx="17">
                  <c:v>3.8</c:v>
                </c:pt>
                <c:pt idx="18">
                  <c:v>3.9</c:v>
                </c:pt>
                <c:pt idx="19">
                  <c:v>4</c:v>
                </c:pt>
                <c:pt idx="20">
                  <c:v>4.4000000000000004</c:v>
                </c:pt>
                <c:pt idx="21">
                  <c:v>4.5</c:v>
                </c:pt>
                <c:pt idx="22">
                  <c:v>4.5999999999999996</c:v>
                </c:pt>
                <c:pt idx="23">
                  <c:v>4.9000000000000004</c:v>
                </c:pt>
                <c:pt idx="24">
                  <c:v>5</c:v>
                </c:pt>
                <c:pt idx="25">
                  <c:v>6.6</c:v>
                </c:pt>
                <c:pt idx="26">
                  <c:v>6.9</c:v>
                </c:pt>
                <c:pt idx="27">
                  <c:v>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1A5-4C6B-9BD3-901717E952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7829056"/>
        <c:axId val="307828272"/>
      </c:barChart>
      <c:catAx>
        <c:axId val="307829056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800" b="1">
                    <a:latin typeface="Times New Roman" pitchFamily="18" charset="0"/>
                    <a:cs typeface="Times New Roman" pitchFamily="18" charset="0"/>
                  </a:rPr>
                  <a:t>Ország</a:t>
                </a:r>
              </a:p>
            </c:rich>
          </c:tx>
          <c:layout>
            <c:manualLayout>
              <c:xMode val="edge"/>
              <c:yMode val="edge"/>
              <c:x val="0.16224631689375141"/>
              <c:y val="6.5154483776755506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07828272"/>
        <c:crossesAt val="0"/>
        <c:auto val="0"/>
        <c:lblAlgn val="l"/>
        <c:lblOffset val="25"/>
        <c:tickLblSkip val="1"/>
        <c:noMultiLvlLbl val="0"/>
      </c:catAx>
      <c:valAx>
        <c:axId val="307828272"/>
        <c:scaling>
          <c:orientation val="minMax"/>
          <c:max val="8.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hu-HU" sz="900" b="1" dirty="0">
                    <a:latin typeface="Times New Roman" pitchFamily="18" charset="0"/>
                    <a:cs typeface="Times New Roman" pitchFamily="18" charset="0"/>
                  </a:rPr>
                  <a:t>%</a:t>
                </a:r>
              </a:p>
            </c:rich>
          </c:tx>
          <c:layout>
            <c:manualLayout>
              <c:xMode val="edge"/>
              <c:yMode val="edge"/>
              <c:x val="0.94876616623653842"/>
              <c:y val="0.93500227846623429"/>
            </c:manualLayout>
          </c:layout>
          <c:overlay val="0"/>
          <c:spPr>
            <a:noFill/>
            <a:ln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  <a:tailEnd type="stealth"/>
          </a:ln>
        </c:spPr>
        <c:txPr>
          <a:bodyPr rot="-2880000"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307829056"/>
        <c:crossesAt val="1"/>
        <c:crossBetween val="between"/>
        <c:majorUnit val="1"/>
      </c:valAx>
      <c:spPr>
        <a:ln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1. adatsor</c:v>
                </c:pt>
              </c:strCache>
            </c:strRef>
          </c:tx>
          <c:spPr>
            <a:ln w="539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Munka1!$A$2:$A$30</c:f>
              <c:numCache>
                <c:formatCode>General</c:formatCod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</c:numCache>
            </c:numRef>
          </c:cat>
          <c:val>
            <c:numRef>
              <c:f>Munka1!$B$2:$B$30</c:f>
              <c:numCache>
                <c:formatCode>#\ ##0.0</c:formatCode>
                <c:ptCount val="29"/>
                <c:pt idx="0">
                  <c:v>-9.7999999999999972</c:v>
                </c:pt>
                <c:pt idx="1">
                  <c:v>-12.299999999999997</c:v>
                </c:pt>
                <c:pt idx="2">
                  <c:v>-1.5999999999999943</c:v>
                </c:pt>
                <c:pt idx="3">
                  <c:v>2.4000000000000057</c:v>
                </c:pt>
                <c:pt idx="4">
                  <c:v>12.400000000000006</c:v>
                </c:pt>
                <c:pt idx="5">
                  <c:v>-5.2000000000000028</c:v>
                </c:pt>
                <c:pt idx="6">
                  <c:v>5.0999999999999943</c:v>
                </c:pt>
                <c:pt idx="7">
                  <c:v>8.5999999999999943</c:v>
                </c:pt>
                <c:pt idx="8">
                  <c:v>12.700000000000003</c:v>
                </c:pt>
                <c:pt idx="9">
                  <c:v>5.4000000000000057</c:v>
                </c:pt>
                <c:pt idx="10">
                  <c:v>6.7000000000000028</c:v>
                </c:pt>
                <c:pt idx="11">
                  <c:v>4.7000000000000028</c:v>
                </c:pt>
                <c:pt idx="12">
                  <c:v>10</c:v>
                </c:pt>
                <c:pt idx="13">
                  <c:v>1</c:v>
                </c:pt>
                <c:pt idx="14">
                  <c:v>8.9000000000000057</c:v>
                </c:pt>
                <c:pt idx="15">
                  <c:v>4.2999999999999972</c:v>
                </c:pt>
                <c:pt idx="16">
                  <c:v>-1.2000000000000028</c:v>
                </c:pt>
                <c:pt idx="17">
                  <c:v>0</c:v>
                </c:pt>
                <c:pt idx="18">
                  <c:v>0.40000000000000568</c:v>
                </c:pt>
                <c:pt idx="19">
                  <c:v>-8.0999999999999943</c:v>
                </c:pt>
                <c:pt idx="20">
                  <c:v>-5</c:v>
                </c:pt>
                <c:pt idx="21">
                  <c:v>-4.5999999999999943</c:v>
                </c:pt>
                <c:pt idx="22">
                  <c:v>-5</c:v>
                </c:pt>
                <c:pt idx="23">
                  <c:v>5.9000000000000057</c:v>
                </c:pt>
                <c:pt idx="24">
                  <c:v>19.299999999999997</c:v>
                </c:pt>
                <c:pt idx="25">
                  <c:v>7.9000000000000057</c:v>
                </c:pt>
                <c:pt idx="26">
                  <c:v>-12.900000000000006</c:v>
                </c:pt>
                <c:pt idx="27">
                  <c:v>24.400000000000006</c:v>
                </c:pt>
                <c:pt idx="28">
                  <c:v>17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Oszlop1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Munka1!$A$2:$A$30</c:f>
              <c:numCache>
                <c:formatCode>General</c:formatCod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</c:numCache>
            </c:numRef>
          </c:cat>
          <c:val>
            <c:numRef>
              <c:f>Munka1!$C$2:$C$30</c:f>
              <c:numCache>
                <c:formatCode>General</c:formatCode>
                <c:ptCount val="29"/>
              </c:numCache>
            </c:numRef>
          </c:val>
          <c:smooth val="0"/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Oszlop2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Munka1!$A$2:$A$30</c:f>
              <c:numCache>
                <c:formatCode>General</c:formatCod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</c:numCache>
            </c:numRef>
          </c:cat>
          <c:val>
            <c:numRef>
              <c:f>Munka1!$D$2:$D$30</c:f>
              <c:numCache>
                <c:formatCode>General</c:formatCode>
                <c:ptCount val="29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5205432"/>
        <c:axId val="265205824"/>
      </c:lineChart>
      <c:catAx>
        <c:axId val="265205432"/>
        <c:scaling>
          <c:orientation val="minMax"/>
        </c:scaling>
        <c:delete val="0"/>
        <c:axPos val="b"/>
        <c:numFmt formatCode="#,##0" sourceLinked="0"/>
        <c:majorTickMark val="cross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88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hu-HU"/>
          </a:p>
        </c:txPr>
        <c:crossAx val="265205824"/>
        <c:crossesAt val="0"/>
        <c:auto val="1"/>
        <c:lblAlgn val="ctr"/>
        <c:lblOffset val="25"/>
        <c:tickLblSkip val="1"/>
        <c:noMultiLvlLbl val="0"/>
      </c:catAx>
      <c:valAx>
        <c:axId val="265205824"/>
        <c:scaling>
          <c:orientation val="minMax"/>
          <c:max val="26"/>
          <c:min val="-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cross"/>
        <c:minorTickMark val="none"/>
        <c:tickLblPos val="nextTo"/>
        <c:spPr>
          <a:noFill/>
          <a:ln>
            <a:solidFill>
              <a:srgbClr val="0070C0"/>
            </a:solidFill>
            <a:tailEnd type="stealt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hu-HU"/>
          </a:p>
        </c:txPr>
        <c:crossAx val="265205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DAF36-84BA-4CAB-992B-A2D07E1FA328}" type="datetimeFigureOut">
              <a:rPr lang="hu-HU" smtClean="0"/>
              <a:pPr/>
              <a:t>2019. 03. 10.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F8BDC-2C82-4821-9537-4F310BBDDA6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854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Kiigazítás nélküli nyers adatok, adatállapot 2018. szeptember 12.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F8BDC-2C82-4821-9537-4F310BBDDA63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549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F8BDC-2C82-4821-9537-4F310BBDDA63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2491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EU 28 adatokat hibás számítás miatt a KSH 2017. aug.. 03-án javította; a visegrádi tagállamok 2016. évi adatai becsült adatok.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F8BDC-2C82-4821-9537-4F310BBDDA63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506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F8BDC-2C82-4821-9537-4F310BBDDA63}" type="slidenum">
              <a:rPr lang="hu-HU" smtClean="0"/>
              <a:pPr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0515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971A-9699-4A09-90CA-9020AF8D2248}" type="datetimeFigureOut">
              <a:rPr lang="hu-HU" smtClean="0"/>
              <a:pPr/>
              <a:t>2019. 03. 10.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8D23-132F-44C3-B5F7-AAFB40D041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971A-9699-4A09-90CA-9020AF8D2248}" type="datetimeFigureOut">
              <a:rPr lang="hu-HU" smtClean="0"/>
              <a:pPr/>
              <a:t>2019. 03. 10.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8D23-132F-44C3-B5F7-AAFB40D041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971A-9699-4A09-90CA-9020AF8D2248}" type="datetimeFigureOut">
              <a:rPr lang="hu-HU" smtClean="0"/>
              <a:pPr/>
              <a:t>2019. 03. 10.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8D23-132F-44C3-B5F7-AAFB40D041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971A-9699-4A09-90CA-9020AF8D2248}" type="datetimeFigureOut">
              <a:rPr lang="hu-HU" smtClean="0"/>
              <a:pPr/>
              <a:t>2019. 03. 10.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8D23-132F-44C3-B5F7-AAFB40D041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971A-9699-4A09-90CA-9020AF8D2248}" type="datetimeFigureOut">
              <a:rPr lang="hu-HU" smtClean="0"/>
              <a:pPr/>
              <a:t>2019. 03. 10.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8D23-132F-44C3-B5F7-AAFB40D041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971A-9699-4A09-90CA-9020AF8D2248}" type="datetimeFigureOut">
              <a:rPr lang="hu-HU" smtClean="0"/>
              <a:pPr/>
              <a:t>2019. 03. 10.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8D23-132F-44C3-B5F7-AAFB40D041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971A-9699-4A09-90CA-9020AF8D2248}" type="datetimeFigureOut">
              <a:rPr lang="hu-HU" smtClean="0"/>
              <a:pPr/>
              <a:t>2019. 03. 10.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8D23-132F-44C3-B5F7-AAFB40D041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971A-9699-4A09-90CA-9020AF8D2248}" type="datetimeFigureOut">
              <a:rPr lang="hu-HU" smtClean="0"/>
              <a:pPr/>
              <a:t>2019. 03. 10.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8D23-132F-44C3-B5F7-AAFB40D041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971A-9699-4A09-90CA-9020AF8D2248}" type="datetimeFigureOut">
              <a:rPr lang="hu-HU" smtClean="0"/>
              <a:pPr/>
              <a:t>2019. 03. 10.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8D23-132F-44C3-B5F7-AAFB40D041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971A-9699-4A09-90CA-9020AF8D2248}" type="datetimeFigureOut">
              <a:rPr lang="hu-HU" smtClean="0"/>
              <a:pPr/>
              <a:t>2019. 03. 10.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8D23-132F-44C3-B5F7-AAFB40D041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971A-9699-4A09-90CA-9020AF8D2248}" type="datetimeFigureOut">
              <a:rPr lang="hu-HU" smtClean="0"/>
              <a:pPr/>
              <a:t>2019. 03. 10.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8D23-132F-44C3-B5F7-AAFB40D041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C971A-9699-4A09-90CA-9020AF8D2248}" type="datetimeFigureOut">
              <a:rPr lang="hu-HU" smtClean="0"/>
              <a:pPr/>
              <a:t>2019. 03. 10.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D23-132F-44C3-B5F7-AAFB40D0417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496944" cy="3528392"/>
          </a:xfrm>
          <a:ln>
            <a:noFill/>
          </a:ln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rgbClr val="E7F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Aktív idősödés a társadalmi- gazdasági folyamatok jelenlegi alakulása tükrében</a:t>
            </a:r>
            <a:r>
              <a:rPr lang="hu-HU" b="1" dirty="0" smtClean="0">
                <a:solidFill>
                  <a:srgbClr val="E7F1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b="1" dirty="0" smtClean="0">
                <a:solidFill>
                  <a:srgbClr val="E7F1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b="1" dirty="0" smtClean="0">
                <a:solidFill>
                  <a:srgbClr val="E7F1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b="1" dirty="0" smtClean="0">
                <a:solidFill>
                  <a:srgbClr val="E7F1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Prof. Dr. Katona Tamás</a:t>
            </a:r>
            <a:endParaRPr lang="hu-H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55576" y="4725144"/>
            <a:ext cx="7488832" cy="1584176"/>
          </a:xfrm>
        </p:spPr>
        <p:txBody>
          <a:bodyPr>
            <a:normAutofit fontScale="92500"/>
          </a:bodyPr>
          <a:lstStyle/>
          <a:p>
            <a:r>
              <a:rPr lang="hu-H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Friedrich Ebert Stiftung</a:t>
            </a:r>
          </a:p>
          <a:p>
            <a:r>
              <a:rPr lang="hu-H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Szociális párbeszéd és ipar 4.0 konferencia</a:t>
            </a:r>
          </a:p>
          <a:p>
            <a:r>
              <a:rPr lang="hu-HU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2019. március 11.</a:t>
            </a:r>
          </a:p>
          <a:p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GDP </a:t>
            </a: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éves volumenindexének </a:t>
            </a: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alakulása az Európai Unióban és Magyarországon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922895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GDP éves volumenindexének alakulása a visegrádi országokban</a:t>
            </a:r>
            <a:endParaRPr lang="hu-H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37262"/>
              </p:ext>
            </p:extLst>
          </p:nvPr>
        </p:nvGraphicFramePr>
        <p:xfrm>
          <a:off x="457200" y="1600200"/>
          <a:ext cx="822960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GDP éves volumenindexének alakulása Magyarországon és a balti tagállamokban</a:t>
            </a:r>
            <a:endParaRPr lang="hu-H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943671"/>
              </p:ext>
            </p:extLst>
          </p:nvPr>
        </p:nvGraphicFramePr>
        <p:xfrm>
          <a:off x="457200" y="1700808"/>
          <a:ext cx="82296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215008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GDP éves volumenindexének alakulása Magyarországon és a </a:t>
            </a: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kelet-balkáni tagállamokban</a:t>
            </a:r>
            <a:endParaRPr lang="hu-H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698094"/>
              </p:ext>
            </p:extLst>
          </p:nvPr>
        </p:nvGraphicFramePr>
        <p:xfrm>
          <a:off x="467544" y="1628800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38138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Az ipari termelés volumenének </a:t>
            </a: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változása </a:t>
            </a: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2000-2018</a:t>
            </a:r>
            <a:endParaRPr lang="hu-H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80342493"/>
              </p:ext>
            </p:extLst>
          </p:nvPr>
        </p:nvGraphicFramePr>
        <p:xfrm>
          <a:off x="179512" y="1412776"/>
          <a:ext cx="8784976" cy="5002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14290"/>
            <a:ext cx="8858312" cy="1357322"/>
          </a:xfrm>
        </p:spPr>
        <p:txBody>
          <a:bodyPr wrap="square">
            <a:no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Az építőipari termelés volumenének </a:t>
            </a: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változása</a:t>
            </a: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2000-2018</a:t>
            </a:r>
            <a:endParaRPr lang="hu-H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96411627"/>
              </p:ext>
            </p:extLst>
          </p:nvPr>
        </p:nvGraphicFramePr>
        <p:xfrm>
          <a:off x="357158" y="1556792"/>
          <a:ext cx="8572560" cy="501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külkereskedelmi termékforgalom </a:t>
            </a: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volumenének változása</a:t>
            </a: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2000-2018</a:t>
            </a: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35529674"/>
              </p:ext>
            </p:extLst>
          </p:nvPr>
        </p:nvGraphicFramePr>
        <p:xfrm>
          <a:off x="179512" y="1196752"/>
          <a:ext cx="8750206" cy="5446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1417638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15-74 éves népesség gazdasági aktivitása, és foglalkoztatási mutatói Magyarországon</a:t>
            </a:r>
            <a:endParaRPr lang="hu-H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42763968"/>
              </p:ext>
            </p:extLst>
          </p:nvPr>
        </p:nvGraphicFramePr>
        <p:xfrm>
          <a:off x="0" y="1412776"/>
          <a:ext cx="878497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15-74 éves népesség munkanélküliségi mutatói Magyarországon</a:t>
            </a:r>
            <a:endParaRPr lang="hu-HU" sz="32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90925213"/>
              </p:ext>
            </p:extLst>
          </p:nvPr>
        </p:nvGraphicFramePr>
        <p:xfrm>
          <a:off x="467544" y="1397000"/>
          <a:ext cx="8136904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428760"/>
          </a:xfrm>
        </p:spPr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Az alkalmazásban állók nominális keresetének változása, az előző </a:t>
            </a:r>
            <a:r>
              <a:rPr lang="hu-H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év=100,0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87845954"/>
              </p:ext>
            </p:extLst>
          </p:nvPr>
        </p:nvGraphicFramePr>
        <p:xfrm>
          <a:off x="323528" y="1700808"/>
          <a:ext cx="864399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rgbClr val="E7F1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Az élveszületések számának alakulása Magyarországon</a:t>
            </a:r>
            <a:endParaRPr lang="hu-HU" sz="3200" b="1" dirty="0">
              <a:solidFill>
                <a:srgbClr val="E7F1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31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reálkeresetek alakulása, az előző év </a:t>
            </a:r>
            <a:r>
              <a:rPr lang="hu-HU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hu-HU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100,0</a:t>
            </a:r>
            <a:endParaRPr lang="hu-HU" sz="3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08013992"/>
              </p:ext>
            </p:extLst>
          </p:nvPr>
        </p:nvGraphicFramePr>
        <p:xfrm>
          <a:off x="405880" y="1417638"/>
          <a:ext cx="8280920" cy="5195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Autofit/>
          </a:bodyPr>
          <a:lstStyle/>
          <a:p>
            <a:r>
              <a:rPr lang="hu-H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Európai Unió tagállamainak sorrendje a háztartások vásárlóerő paritáson mért egy főre jutó fogyasztásának </a:t>
            </a:r>
            <a:r>
              <a:rPr lang="hu-H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EU-28 </a:t>
            </a:r>
            <a:r>
              <a:rPr lang="hu-H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átlaghoz viszonyított értéke alapján </a:t>
            </a:r>
            <a:endParaRPr lang="hu-HU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0" y="1340767"/>
          <a:ext cx="9101598" cy="54380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15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0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02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93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0015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412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932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4004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1412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47238">
                <a:tc gridSpan="3">
                  <a:txBody>
                    <a:bodyPr/>
                    <a:lstStyle/>
                    <a:p>
                      <a:pPr algn="ctr"/>
                      <a:r>
                        <a:rPr lang="hu-H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  <a:endParaRPr lang="hu-H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u-H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hu-H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u-H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hu-H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6284">
                <a:tc>
                  <a:txBody>
                    <a:bodyPr/>
                    <a:lstStyle/>
                    <a:p>
                      <a:r>
                        <a:rPr lang="hu-H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Sor-rend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Ország</a:t>
                      </a:r>
                      <a:endParaRPr lang="hu-H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Egy főre jutó fogyasztás az EU 28 %-ában</a:t>
                      </a:r>
                      <a:endParaRPr lang="hu-H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Sor-rend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Ország</a:t>
                      </a:r>
                      <a:endParaRPr lang="hu-H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Egy főre jutó fogyasztás az EU 28 %-ában</a:t>
                      </a:r>
                      <a:endParaRPr lang="hu-H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Sor-rend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Ország</a:t>
                      </a:r>
                      <a:endParaRPr lang="hu-H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Egy főre jutó fogyasztás az EU 28 %-ában</a:t>
                      </a:r>
                      <a:endParaRPr lang="hu-H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1.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Luxemburg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Luxemburg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142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Luxemburg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Nagy Britannia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Nagy Britannia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Németország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Németország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Németország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Ausztria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Ausztria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Ausztria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Nagy Britannia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Olaszország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Ciprus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Finnország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</a:t>
                      </a:r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Hollandia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6</a:t>
                      </a:r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Olaszország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6</a:t>
                      </a:r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Belgium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</a:t>
                      </a:r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Írország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7</a:t>
                      </a:r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Belgium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7</a:t>
                      </a:r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Dánia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</a:t>
                      </a:r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Ciprus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8</a:t>
                      </a:r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Írország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8</a:t>
                      </a:r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Hollandia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Belgium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Dánia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Franciaország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Görögország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Finnország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Svédország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Franciaország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Franciaország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Olaszország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Dánia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Hollandia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Írország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Spanyolország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Görögország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Ciprus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Finnország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Svédország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Spanyolország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Svédország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Spanyolország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Litvánia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Portugália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Portugália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Portugália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Málta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Málta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Csehország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Szlovénia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Szlovénia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Málta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0166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Csehország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Szlovákia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Görögország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Litvánia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Csehország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Szlovénia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Szlovákia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Litvánia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Lengyelország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Horvátország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Lengyelország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Szlovákia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Magyarország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hu-HU" sz="10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Horvátország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Észtország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Észtország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Észtország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Lettország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Lengyelország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Lettország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Románia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Lettország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Magyarország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hu-HU" sz="10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Magyarország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Bulgária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Románia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Horvátország</a:t>
                      </a:r>
                      <a:endParaRPr lang="hu-H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hu-H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Románia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28.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Bulgária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28.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Bulgária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96144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hu-HU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EU tagállamok rangsora az </a:t>
            </a:r>
            <a:r>
              <a:rPr lang="hu-HU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EU-28 </a:t>
            </a:r>
            <a:r>
              <a:rPr lang="hu-HU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átlaggal összehasonlított vásárlóerő paritáson számított egy főre jutó bruttó hazai termék alapján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07503" y="1124741"/>
          <a:ext cx="8928997" cy="5687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8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56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881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086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282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533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7266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2463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39058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53796">
                <a:tc gridSpan="3">
                  <a:txBody>
                    <a:bodyPr/>
                    <a:lstStyle/>
                    <a:p>
                      <a:pPr algn="ctr"/>
                      <a:r>
                        <a:rPr lang="hu-HU" sz="1100" baseline="0" dirty="0" smtClean="0">
                          <a:latin typeface="Times New Roman" pitchFamily="18" charset="0"/>
                        </a:rPr>
                        <a:t>2000</a:t>
                      </a:r>
                      <a:endParaRPr lang="hu-HU" sz="11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u-HU" sz="1100" baseline="0" dirty="0" smtClean="0">
                          <a:latin typeface="Times New Roman" pitchFamily="18" charset="0"/>
                        </a:rPr>
                        <a:t>2010</a:t>
                      </a:r>
                      <a:endParaRPr lang="hu-HU" sz="11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u-HU" sz="11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u-HU" sz="11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hu-HU" sz="11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8016">
                <a:tc>
                  <a:txBody>
                    <a:bodyPr/>
                    <a:lstStyle/>
                    <a:p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Rang-sor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Ország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Egy főre jutó GDP az EU 28 %-ában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Rang-sor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Ország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Egy főre jutó GDP az EU 28 %-ában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Rang-sor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Ország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Egy főre jutó GDP az EU 28 %-ában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Luxemburg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Luxemburg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257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Luxemburg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Hollandia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Hollandia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Írország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13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Írország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Írország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Hollandia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Ausztria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Dánia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Ausztria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Dánia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Ausztria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Dánia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Svédország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Svédország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Németország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Belgium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Belgium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Svédország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Nagy-Britannia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Németország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Belgium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Németország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Finnország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Finnország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3381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Olaszország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Franciaország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Nagy-Britannia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Finnország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Nagy-Britannia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Franciaország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Franciaország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Olaszország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Olaszország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Spanyolország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97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Ciprus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Málta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Ciprus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88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Spanyolország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96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Spanyolország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8409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Málta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85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Görögország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85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Csehország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Görögország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84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Málta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84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Szlovénia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Portugália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81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Szlovénia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83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Ciprus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Szlovénia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80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Csehország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83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Litvánia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Csehország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71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Portugália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82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Észtország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Magyarország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54</a:t>
                      </a:r>
                      <a:endParaRPr lang="hu-HU" sz="11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Szlovákia</a:t>
                      </a:r>
                      <a:endParaRPr lang="hu-H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hu-HU" sz="11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74</a:t>
                      </a:r>
                      <a:endParaRPr lang="hu-H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Portugália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Horvátország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54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Észtország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65</a:t>
                      </a:r>
                      <a:endParaRPr lang="hu-H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Szlovákia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Szlovákia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50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hu-H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Magyarország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64</a:t>
                      </a:r>
                      <a:endParaRPr lang="hu-HU" sz="11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Lengyelország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Lengyelország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48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Lengyelország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62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Magyarország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Észtország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45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Litvánia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60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hu-H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Görögország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Litvánia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40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Horvátország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59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Lettország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Lettország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36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Lettország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53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Románia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Bulgária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28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Románia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52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Horvátország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735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Románia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26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Bulgária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45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Bulgária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548680"/>
          </a:xfrm>
        </p:spPr>
        <p:txBody>
          <a:bodyPr>
            <a:no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Az Európai Unió régióinak rangsora az egy főre jutó GDP alapján, </a:t>
            </a:r>
            <a:r>
              <a:rPr lang="hu-H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első 20 régió</a:t>
            </a:r>
            <a:endParaRPr lang="hu-H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378662"/>
              </p:ext>
            </p:extLst>
          </p:nvPr>
        </p:nvGraphicFramePr>
        <p:xfrm>
          <a:off x="179514" y="588750"/>
          <a:ext cx="8784974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02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10985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Sor-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2298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rend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Régió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GDP/fő  az  EU-28 %-ában 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Régió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GDP/fő az EU-28 %-ában 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Régió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GDP/fő az EU-28 %-ában 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0985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Inner 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London – West (UK)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Inner London 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– West (UK)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Inner London 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– West (UK)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626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0985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2.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Luxemburg (LU)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245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Luxemburg (LU)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Luxemburg (LU)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253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0985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3.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Région de </a:t>
                      </a:r>
                      <a:r>
                        <a:rPr lang="nl-NL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Bruxelles-C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. (BE)</a:t>
                      </a:r>
                      <a:endParaRPr lang="nl-NL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239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Région de </a:t>
                      </a:r>
                      <a:r>
                        <a:rPr lang="nl-NL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Bruxelles-C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nl-NL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(BE)</a:t>
                      </a:r>
                      <a:endParaRPr lang="nl-NL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Southern 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(IE)</a:t>
                      </a:r>
                      <a:endParaRPr 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0985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4.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Hamburg (DE)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217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Hamburg (DE)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Hamburg (DE)</a:t>
                      </a:r>
                      <a:endParaRPr lang="nl-NL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0985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5.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Inner London 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– East (UK)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188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Bratislavský </a:t>
                      </a:r>
                      <a:r>
                        <a:rPr lang="hu-H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kraj (SK)</a:t>
                      </a:r>
                      <a:endParaRPr lang="hu-H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Région de Bruxelles-C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nl-NL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(BE)</a:t>
                      </a:r>
                      <a:endParaRPr lang="nl-NL" sz="11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196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0985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6.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Oberbayern (DE)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Île de 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France (FR)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Osten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und </a:t>
                      </a:r>
                      <a:r>
                        <a:rPr lang="hu-HU" sz="11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Midland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(IE)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0985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7.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Stockholm (SE)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Praha (CZ)</a:t>
                      </a:r>
                      <a:endParaRPr lang="hu-H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Praha (CZ))</a:t>
                      </a:r>
                      <a:endParaRPr lang="hu-H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187</a:t>
                      </a:r>
                      <a:endParaRPr lang="hu-H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0985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8.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Darmstadt (DE)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171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Groningen (NL)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Bratislava (SK)</a:t>
                      </a:r>
                      <a:endParaRPr lang="hu-H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  <a:endParaRPr lang="hu-H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0985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9.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Île de 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France (FR)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Stockholm (SE)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Oberbayern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(DE) 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177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0985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Praha (CZ)</a:t>
                      </a:r>
                      <a:endParaRPr lang="hu-H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Inner London 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– East (UK)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Île-de-France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(FR)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177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0985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Noord-Holland (NL)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Oberbayern (DE)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Inner London – East (UK)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168</a:t>
                      </a:r>
                      <a:endParaRPr lang="hu-HU" sz="11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0985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Wien (AT)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Noord-Holland (NL)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Noord-Holland (NL)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167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0985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Southern and 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Eastern (IE)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Hovedstaden (DK)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Hauptstadt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hu-HU" sz="11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Region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 (DK)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166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0985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Utrecht (NL)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Darmstadt (DE)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Stockholm (SE) 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166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10985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Berkshire (UK)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Wien (AT)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Stuttgart (DE) 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159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10985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Bremen (DE)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Utrecht  (NL)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Darmstadt (DE) 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10985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Groningen (NL)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Helsinki-Uusimaa (FI)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Bremen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(DE) 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46746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Hovedstaden (DK)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Stuttgart (DE)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Utrecht (NL) 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10985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Helsinki-Uusimaa (FI)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Bremen (DE)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hu-HU" sz="11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Warschau-Hauptstadt</a:t>
                      </a:r>
                      <a:r>
                        <a:rPr lang="hu-H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(PL)</a:t>
                      </a:r>
                      <a:endParaRPr lang="hu-H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152</a:t>
                      </a:r>
                      <a:endParaRPr lang="hu-H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10985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Stuttgart (DE)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North Eastern 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Scotland (UK)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Wien (AT)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151</a:t>
                      </a:r>
                      <a:endParaRPr lang="hu-HU" sz="11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692696"/>
          </a:xfrm>
        </p:spPr>
        <p:txBody>
          <a:bodyPr>
            <a:noAutofit/>
          </a:bodyPr>
          <a:lstStyle/>
          <a:p>
            <a:r>
              <a:rPr lang="hu-HU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Az Európai Unió régióinak rangsora az egy főre jutó GDP alapján, az utolsó 20 régió</a:t>
            </a:r>
            <a:endParaRPr lang="hu-H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60247"/>
              </p:ext>
            </p:extLst>
          </p:nvPr>
        </p:nvGraphicFramePr>
        <p:xfrm>
          <a:off x="179511" y="692695"/>
          <a:ext cx="8784976" cy="61978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6358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1673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59730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Sor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884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rend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Régió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GDP/fő  az  EU-28 %-ában 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Régió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GDP/fő az EU-28 %-ában 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Régió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GDP/fő az EU-28 %-ában 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257.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Észak-Magyarország (HU)</a:t>
                      </a:r>
                      <a:endParaRPr lang="hu-H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Swietokrzyskie (PL)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Podkarpackie (PL)</a:t>
                      </a:r>
                      <a:endParaRPr lang="hu-H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258.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Észak-Alföld (HU)</a:t>
                      </a:r>
                      <a:endParaRPr lang="hu-H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Podlaskie (PL)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Warminsko-Mazurskie (PL)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730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259.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Swietokrzyskie (PL)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Nord-Vest (RO)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Guyane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9252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260.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Vest (RO)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Warminsko-Mazurskie (PL)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Westgriechenland (EL)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9252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261.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Warminsko-Mazurskie (PL)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Dél-Dunántúl (HU)</a:t>
                      </a:r>
                      <a:endParaRPr lang="hu-H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Lublin (PL)</a:t>
                      </a:r>
                      <a:endParaRPr lang="hu-HU" sz="11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9730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262.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Podlaskie (PL)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Lubelskie (PL)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Dél-Alföld (HU)</a:t>
                      </a:r>
                      <a:endParaRPr lang="hu-H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263.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Podkarpackie (PL)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Podkarpackie (PL)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Nordägäis (EL)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9730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264.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Yugoiztochen (BG)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Dél-Alföld (HU)</a:t>
                      </a:r>
                      <a:endParaRPr lang="hu-H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Epirus (EL)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9730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265.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Lubelskie (PL)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Sud-Est (RO)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Észak-Magyarország (HU)</a:t>
                      </a:r>
                      <a:endParaRPr lang="hu-H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hu-H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9730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266.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Centru (RO)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Sud 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– Muntenia (RO)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Ostmakedonien,</a:t>
                      </a:r>
                      <a:r>
                        <a:rPr lang="hu-HU" sz="11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Thrakien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(EL) 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9730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267.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Nord-Vest (RO)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Észak-Alföld (HU)</a:t>
                      </a:r>
                      <a:endParaRPr lang="hu-H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Sud-Vest Oltenia (RO)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9252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268.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Severoiztochen (BG)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Észak-Magyarország (HU)</a:t>
                      </a:r>
                      <a:endParaRPr lang="hu-H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Dél-Dunántúl (HU)</a:t>
                      </a:r>
                      <a:endParaRPr lang="hu-H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hu-H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9730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269.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Sud-Est (RO)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Sud-Vest 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Oltenia (RO)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Észak-Alföld (HU)</a:t>
                      </a:r>
                      <a:endParaRPr lang="hu-HU" sz="11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hu-H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9730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270.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Severen 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tsentralen (BG)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Severoiztochen (BG)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Yugoiztochen (BG)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59730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271.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Sud 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– Muntenia (RO)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Yugoiztochen (BG)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Nord-Est (RO)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59730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272.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Severozapaden (BG)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Yuzhen 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tsentralen (BG)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Severoiztochen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(BG)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59730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273.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Yuzhen 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tsentralen (BG)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Nord-Est (RO)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Yuzhen </a:t>
                      </a:r>
                      <a:r>
                        <a:rPr lang="hu-H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tsentralen (BG)</a:t>
                      </a:r>
                      <a:endParaRPr lang="hu-H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59730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274.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Sud-Vest 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Oltenia (RO)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Severen </a:t>
                      </a: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tsentralen (BG)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Mayotte (FR)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59730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275.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Mayotte (FR)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Severozapaden (BG)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Severen tsentralen (BG)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59730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276.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Nord-Est (RO)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Mayotte (FR)</a:t>
                      </a:r>
                      <a:endParaRPr lang="hu-H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Severozapaden (BG)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hu-H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visegrádi tagállamok egy főre jutó GDP-je az EU 28 százalékában</a:t>
            </a:r>
            <a:endParaRPr lang="hu-HU" sz="3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575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balti tagállamok és Magyarország egy főre jutó GDP-je az EU 28 százalékában</a:t>
            </a:r>
            <a:endParaRPr lang="hu-HU" sz="3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hu-HU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A kelet-balkáni tagállamok és Magyarország egy főre jutó GDP-je az EU 28 százalékában</a:t>
            </a:r>
            <a:endParaRPr lang="hu-H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családi pótlék egy családra jutó átlagos összegének változása</a:t>
            </a:r>
            <a:endParaRPr lang="hu-HU" sz="32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08518747"/>
              </p:ext>
            </p:extLst>
          </p:nvPr>
        </p:nvGraphicFramePr>
        <p:xfrm>
          <a:off x="467544" y="1340768"/>
          <a:ext cx="8064896" cy="433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417638"/>
          </a:xfrm>
        </p:spPr>
        <p:txBody>
          <a:bodyPr>
            <a:noAutofit/>
          </a:bodyPr>
          <a:lstStyle/>
          <a:p>
            <a:r>
              <a:rPr lang="hu-H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EU 28 tagállamának rangsora a szegénység vagy társadalmi kirekesztődés miatt veszélyeztetett népességarány alapján </a:t>
            </a:r>
            <a:endParaRPr lang="hu-H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959378"/>
              </p:ext>
            </p:extLst>
          </p:nvPr>
        </p:nvGraphicFramePr>
        <p:xfrm>
          <a:off x="467545" y="1261875"/>
          <a:ext cx="8280918" cy="5119454"/>
        </p:xfrm>
        <a:graphic>
          <a:graphicData uri="http://schemas.openxmlformats.org/drawingml/2006/table">
            <a:tbl>
              <a:tblPr/>
              <a:tblGrid>
                <a:gridCol w="3600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31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793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65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885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9465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7939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4656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8855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29465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87939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144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Rang-sor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Rang-sor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Rang-sor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hu-H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967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Veszélyeztetett </a:t>
                      </a:r>
                      <a:r>
                        <a:rPr lang="hu-H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népesség aránya,%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Veszélyeztetett </a:t>
                      </a:r>
                      <a:r>
                        <a:rPr lang="hu-H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népesség aránya,%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Veszélyeztetett </a:t>
                      </a:r>
                      <a:r>
                        <a:rPr lang="hu-H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népesség aránya,%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Bulgária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Bulgária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49,2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Bulgária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38,9</a:t>
                      </a:r>
                      <a:endParaRPr lang="hu-HU" sz="10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Horvátország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Románia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41,5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Románia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35,7</a:t>
                      </a:r>
                      <a:endParaRPr lang="hu-HU" sz="10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Románia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Lettország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38,2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Görögország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34,8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Lettország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46,3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Litvánia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34,0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Litvánia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29,6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Lengyelország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45,3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Horvátország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Olaszország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28,9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Litvánia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Magyarország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29,9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Lettország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28,2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Magyarország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32,1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Lengyelország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27,8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Spanyolország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26,6</a:t>
                      </a:r>
                      <a:endParaRPr lang="hu-HU" sz="10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Szlovákia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32,0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Görögország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27,7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Horvátország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27,9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Görögország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29,4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Írország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27,3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Magyarország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25,6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Portugália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26,1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Spanyolország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26,1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Ciprus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25,2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Észtország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25,9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Portugália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25,3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Észtország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23,4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Olaszország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25,6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Olaszország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Portugália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23,3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Ciprus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25,3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Ciprus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24,6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Írország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Írország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Nagy-Britannia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Nagy-Britannia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Nagy-Britannia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24,8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Észtország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21,7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Luxemburg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21,5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2421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Spanyolország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24,3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Málta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Belgium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20,3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Belgium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22,6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Belgium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20,8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Lengyelország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Málta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20,5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Szlovákia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20,6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Málta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19,2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Csehország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19,6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Németország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19,7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Németország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19,0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Franciaország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18,9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Franciaország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19,2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Ausztria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18,1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Szlovénia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18,5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Ausztria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18,9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Svédország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17,7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22.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Németország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22.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Dánia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18,3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22.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Dánia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17,2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23.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Ausztria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17,4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Szlovénia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18,3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Franciaország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17,1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24.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Luxemburg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17,3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Luxemburg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17,1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Szlovénia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17,1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5169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25.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Dánia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17,2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Finnország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16,9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Hollandia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17,0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26.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Finnország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17,2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26.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Hollandia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15,1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26.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Szlovákia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16,3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440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Hollandia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16,7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27.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Svédország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27.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Finnország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15,7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7888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28.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Svédország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14,4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28.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Csehország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14,4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28.</a:t>
                      </a:r>
                    </a:p>
                  </a:txBody>
                  <a:tcPr marL="6555" marR="6555" marT="6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Csehország</a:t>
                      </a: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12,2</a:t>
                      </a:r>
                      <a:endParaRPr lang="hu-H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5" marR="6555" marT="6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bruttó hazai termék (GDP) </a:t>
            </a: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változása</a:t>
            </a:r>
            <a:b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1990-2018 </a:t>
            </a:r>
            <a:endParaRPr lang="hu-HU" sz="32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67989325"/>
              </p:ext>
            </p:extLst>
          </p:nvPr>
        </p:nvGraphicFramePr>
        <p:xfrm>
          <a:off x="611560" y="1484784"/>
          <a:ext cx="763284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95413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u-H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hu-H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Köszönöm a figyelmet!</a:t>
            </a:r>
            <a:endParaRPr lang="hu-H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bruttó hazai termék (GDP) </a:t>
            </a: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volumenváltozása </a:t>
            </a:r>
            <a:b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2000-2018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96017679"/>
              </p:ext>
            </p:extLst>
          </p:nvPr>
        </p:nvGraphicFramePr>
        <p:xfrm>
          <a:off x="539552" y="1417638"/>
          <a:ext cx="7920880" cy="5035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94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hu-HU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Az Európai Unió tagállamainak rangsora a GDP növekedés alapján</a:t>
            </a:r>
            <a:br>
              <a:rPr lang="hu-HU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hu-HU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előző év=100,0</a:t>
            </a:r>
            <a:endParaRPr lang="hu-HU" sz="3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4572000" y="1733550"/>
          <a:ext cx="3960440" cy="4359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4932040" y="1700808"/>
          <a:ext cx="3638549" cy="4477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2339752" y="1772816"/>
          <a:ext cx="6016699" cy="4456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141493399"/>
              </p:ext>
            </p:extLst>
          </p:nvPr>
        </p:nvGraphicFramePr>
        <p:xfrm>
          <a:off x="4211960" y="1844824"/>
          <a:ext cx="439248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beruházások volumenének </a:t>
            </a: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változása </a:t>
            </a:r>
            <a:r>
              <a:rPr lang="hu-H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1990-2018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89103946"/>
              </p:ext>
            </p:extLst>
          </p:nvPr>
        </p:nvGraphicFramePr>
        <p:xfrm>
          <a:off x="827584" y="1397000"/>
          <a:ext cx="7416824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4679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beruházások volumenének </a:t>
            </a: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változása </a:t>
            </a:r>
            <a:r>
              <a:rPr lang="hu-H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2000-2018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81436936"/>
              </p:ext>
            </p:extLst>
          </p:nvPr>
        </p:nvGraphicFramePr>
        <p:xfrm>
          <a:off x="611560" y="1397000"/>
          <a:ext cx="7848872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7867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301006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beruházások volumenének változása a vállalkozásoknál és a költségvetési </a:t>
            </a: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szerveknél 2000-2018</a:t>
            </a:r>
            <a:endParaRPr lang="hu-H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9071737"/>
              </p:ext>
            </p:extLst>
          </p:nvPr>
        </p:nvGraphicFramePr>
        <p:xfrm>
          <a:off x="323528" y="1397000"/>
          <a:ext cx="8424936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beruházási volumen alakulása 2008. évi árakon</a:t>
            </a:r>
            <a:endParaRPr lang="hu-H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539552" y="1397000"/>
          <a:ext cx="8064896" cy="448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14996</TotalTime>
  <Words>2331</Words>
  <Application>Microsoft Office PowerPoint</Application>
  <PresentationFormat>Diavetítés a képernyőre (4:3 oldalarány)</PresentationFormat>
  <Paragraphs>1168</Paragraphs>
  <Slides>30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Office-téma</vt:lpstr>
      <vt:lpstr>Aktív idősödés a társadalmi- gazdasági folyamatok jelenlegi alakulása tükrében  Prof. Dr. Katona Tamás</vt:lpstr>
      <vt:lpstr>Az élveszületések számának alakulása Magyarországon</vt:lpstr>
      <vt:lpstr>A bruttó hazai termék (GDP) változása 1990-2018 </vt:lpstr>
      <vt:lpstr>A bruttó hazai termék (GDP) volumenváltozása  2000-2018</vt:lpstr>
      <vt:lpstr>Az Európai Unió tagállamainak rangsora a GDP növekedés alapján  előző év=100,0</vt:lpstr>
      <vt:lpstr>A beruházások volumenének változása  1990-2018</vt:lpstr>
      <vt:lpstr>A beruházások volumenének változása  2000-2018</vt:lpstr>
      <vt:lpstr>A beruházások volumenének változása a vállalkozásoknál és a költségvetési szerveknél 2000-2018</vt:lpstr>
      <vt:lpstr>A beruházási volumen alakulása 2008. évi árakon</vt:lpstr>
      <vt:lpstr>A GDP éves volumenindexének alakulása az Európai Unióban és Magyarországon</vt:lpstr>
      <vt:lpstr>A GDP éves volumenindexének alakulása a visegrádi országokban</vt:lpstr>
      <vt:lpstr>A GDP éves volumenindexének alakulása Magyarországon és a balti tagállamokban</vt:lpstr>
      <vt:lpstr>A GDP éves volumenindexének alakulása Magyarországon és a kelet-balkáni tagállamokban</vt:lpstr>
      <vt:lpstr>Az ipari termelés volumenének változása  2000-2018</vt:lpstr>
      <vt:lpstr>Az építőipari termelés volumenének változása 2000-2018</vt:lpstr>
      <vt:lpstr>A külkereskedelmi termékforgalom volumenének változása, 2000-2018 </vt:lpstr>
      <vt:lpstr>A 15-74 éves népesség gazdasági aktivitása, és foglalkoztatási mutatói Magyarországon</vt:lpstr>
      <vt:lpstr>A 15-74 éves népesség munkanélküliségi mutatói Magyarországon</vt:lpstr>
      <vt:lpstr>Az alkalmazásban állók nominális keresetének változása, az előző év=100,0 </vt:lpstr>
      <vt:lpstr>A reálkeresetek alakulása, az előző év =100,0</vt:lpstr>
      <vt:lpstr>Az Európai Unió tagállamainak sorrendje a háztartások vásárlóerő paritáson mért egy főre jutó fogyasztásának EU-28 átlaghoz viszonyított értéke alapján </vt:lpstr>
      <vt:lpstr>Az EU tagállamok rangsora az EU-28 átlaggal összehasonlított vásárlóerő paritáson számított egy főre jutó bruttó hazai termék alapján </vt:lpstr>
      <vt:lpstr>Az Európai Unió régióinak rangsora az egy főre jutó GDP alapján, az első 20 régió</vt:lpstr>
      <vt:lpstr>Az Európai Unió régióinak rangsora az egy főre jutó GDP alapján, az utolsó 20 régió</vt:lpstr>
      <vt:lpstr>A visegrádi tagállamok egy főre jutó GDP-je az EU 28 százalékában</vt:lpstr>
      <vt:lpstr>A balti tagállamok és Magyarország egy főre jutó GDP-je az EU 28 százalékában</vt:lpstr>
      <vt:lpstr>A kelet-balkáni tagállamok és Magyarország egy főre jutó GDP-je az EU 28 százalékában</vt:lpstr>
      <vt:lpstr>A családi pótlék egy családra jutó átlagos összegének változása</vt:lpstr>
      <vt:lpstr>Az EU 28 tagállamának rangsora a szegénység vagy társadalmi kirekesztődés miatt veszélyeztetett népességarány alapján 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gazdaságfejlődés mutatói</dc:title>
  <dc:creator>Cseh Ágnes</dc:creator>
  <cp:lastModifiedBy>Cseh Ágnes</cp:lastModifiedBy>
  <cp:revision>594</cp:revision>
  <dcterms:created xsi:type="dcterms:W3CDTF">2016-09-18T11:07:19Z</dcterms:created>
  <dcterms:modified xsi:type="dcterms:W3CDTF">2019-03-11T00:33:57Z</dcterms:modified>
</cp:coreProperties>
</file>