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6" r:id="rId4"/>
    <p:sldId id="260" r:id="rId5"/>
    <p:sldId id="261" r:id="rId6"/>
    <p:sldId id="269" r:id="rId7"/>
    <p:sldId id="267" r:id="rId8"/>
    <p:sldId id="270" r:id="rId9"/>
    <p:sldId id="265" r:id="rId10"/>
  </p:sldIdLst>
  <p:sldSz cx="9144000" cy="6858000" type="screen4x3"/>
  <p:notesSz cx="6858000" cy="97107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C9C2-609B-486D-BBA4-EF550907A73D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1EF0-3323-4400-B3ED-A0940C765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4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A906E-23F6-46B5-9E50-E0DDD288D86B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78126-CD33-4757-82F8-9A94846D9C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724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78126-CD33-4757-82F8-9A94846D9C0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0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9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46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08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70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9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22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58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2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35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23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5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6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4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91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81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CB073E4-8D28-43BD-AC3E-20B1B9AAB808}" type="datetimeFigureOut">
              <a:rPr lang="hu-HU" smtClean="0"/>
              <a:t>2019.11.06.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9E348A1-CA55-4A8C-B765-E88A106E16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0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/>
              <a:t>Miként hat a </a:t>
            </a:r>
            <a:r>
              <a:rPr lang="hu-HU" sz="2400" b="1" dirty="0" err="1"/>
              <a:t>digitalizáció</a:t>
            </a:r>
            <a:r>
              <a:rPr lang="hu-HU" sz="2400" b="1" dirty="0"/>
              <a:t> </a:t>
            </a:r>
            <a:r>
              <a:rPr lang="hu-HU" sz="2400" b="1" dirty="0" err="1"/>
              <a:t>a</a:t>
            </a:r>
            <a:r>
              <a:rPr lang="hu-HU" sz="2400" b="1" dirty="0"/>
              <a:t> munkaviszony stabilitására?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2000" dirty="0"/>
              <a:t> </a:t>
            </a:r>
          </a:p>
          <a:p>
            <a:endParaRPr lang="hu-HU" dirty="0"/>
          </a:p>
          <a:p>
            <a:pPr marL="45720" indent="0" algn="ctr">
              <a:buNone/>
            </a:pPr>
            <a:r>
              <a:rPr lang="hu-HU" b="1" dirty="0"/>
              <a:t>„A gyengébb fél védelmében”</a:t>
            </a:r>
          </a:p>
          <a:p>
            <a:pPr marL="45720" indent="0" algn="ctr">
              <a:buNone/>
            </a:pPr>
            <a:r>
              <a:rPr lang="hu-HU" b="1" dirty="0"/>
              <a:t>Konferencia </a:t>
            </a:r>
          </a:p>
          <a:p>
            <a:pPr marL="0" indent="0" algn="ctr">
              <a:buNone/>
            </a:pPr>
            <a:r>
              <a:rPr lang="hu-HU" dirty="0"/>
              <a:t>2019. november 7. </a:t>
            </a:r>
            <a:endParaRPr lang="hu-HU" sz="2000" dirty="0"/>
          </a:p>
          <a:p>
            <a:pPr marL="0" indent="0" algn="ctr">
              <a:buNone/>
            </a:pPr>
            <a:r>
              <a:rPr lang="hu-HU" dirty="0"/>
              <a:t>Budapest</a:t>
            </a:r>
          </a:p>
          <a:p>
            <a:pPr marL="0" indent="0" algn="ctr">
              <a:buNone/>
            </a:pPr>
            <a:r>
              <a:rPr lang="hu-HU" dirty="0"/>
              <a:t>ELTE ÁJK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Készítette: Sütő Krisztina Erika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4195212"/>
            <a:ext cx="3490077" cy="19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97744" y="512291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4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+mj-lt"/>
              </a:rPr>
              <a:t>A vizsgálat kiindulási pontja: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+mj-lt"/>
              </a:rPr>
              <a:t>A munkaviszony stabilitása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+mj-lt"/>
              </a:rPr>
              <a:t>Mi is az állásbiztonság?</a:t>
            </a:r>
            <a:r>
              <a:rPr lang="hu-HU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5040560"/>
          </a:xfrm>
        </p:spPr>
        <p:txBody>
          <a:bodyPr/>
          <a:lstStyle/>
          <a:p>
            <a:endParaRPr lang="hu-HU" dirty="0"/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A „</a:t>
            </a:r>
            <a:r>
              <a:rPr lang="hu-HU" sz="1400" dirty="0" err="1"/>
              <a:t>common</a:t>
            </a:r>
            <a:r>
              <a:rPr lang="hu-HU" sz="1400" dirty="0"/>
              <a:t> </a:t>
            </a:r>
            <a:r>
              <a:rPr lang="hu-HU" sz="1400" dirty="0" err="1"/>
              <a:t>floor</a:t>
            </a:r>
            <a:r>
              <a:rPr lang="hu-HU" sz="1400" dirty="0"/>
              <a:t> of </a:t>
            </a:r>
            <a:r>
              <a:rPr lang="hu-HU" sz="1400" dirty="0" err="1"/>
              <a:t>rights</a:t>
            </a:r>
            <a:r>
              <a:rPr lang="hu-HU" sz="1400" dirty="0"/>
              <a:t>” vagyis a jogok közösségi minimumszintjének része</a:t>
            </a:r>
          </a:p>
          <a:p>
            <a:pPr algn="just"/>
            <a:r>
              <a:rPr lang="hu-HU" sz="1400" dirty="0"/>
              <a:t>A munkához való jogból, mint alapjogból vezethető le, annak egyik oldala, tételes jogi megjelenése</a:t>
            </a:r>
          </a:p>
          <a:p>
            <a:pPr algn="just"/>
            <a:endParaRPr lang="hu-HU" sz="1400" dirty="0"/>
          </a:p>
          <a:p>
            <a:pPr algn="just"/>
            <a:r>
              <a:rPr lang="hu-HU" sz="1400" dirty="0"/>
              <a:t>Állásbiztonság </a:t>
            </a:r>
            <a:r>
              <a:rPr lang="hu-HU" sz="1400" dirty="0">
                <a:sym typeface="Wingdings" panose="05000000000000000000" pitchFamily="2" charset="2"/>
              </a:rPr>
              <a:t></a:t>
            </a:r>
            <a:r>
              <a:rPr lang="hu-HU" sz="1400" dirty="0" err="1">
                <a:sym typeface="Wingdings" panose="05000000000000000000" pitchFamily="2" charset="2"/>
              </a:rPr>
              <a:t>Foglalkoztatásbiztonság</a:t>
            </a:r>
            <a:endParaRPr lang="hu-HU" sz="1400" dirty="0">
              <a:sym typeface="Wingdings" panose="05000000000000000000" pitchFamily="2" charset="2"/>
            </a:endParaRPr>
          </a:p>
          <a:p>
            <a:endParaRPr lang="hu-HU" sz="1400" dirty="0">
              <a:sym typeface="Wingdings" panose="05000000000000000000" pitchFamily="2" charset="2"/>
            </a:endParaRPr>
          </a:p>
          <a:p>
            <a:pPr marL="45720" indent="0" algn="just">
              <a:buNone/>
            </a:pPr>
            <a:r>
              <a:rPr lang="hu-HU" sz="1400" b="1" u="sng" dirty="0"/>
              <a:t>Állásbiztonság:</a:t>
            </a:r>
          </a:p>
          <a:p>
            <a:pPr marL="45720" indent="0" algn="just">
              <a:buNone/>
            </a:pPr>
            <a:r>
              <a:rPr lang="hu-HU" sz="1400" dirty="0"/>
              <a:t>A munkaviszony megtartását garantáló, a gazdasági körülményekhez érdekarányosan alkalmazkodó jogi intézményrendszer. </a:t>
            </a: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hu-HU" sz="1400" b="1" dirty="0">
                <a:sym typeface="Wingdings" panose="05000000000000000000" pitchFamily="2" charset="2"/>
              </a:rPr>
              <a:t>Belső oldala: </a:t>
            </a:r>
            <a:r>
              <a:rPr lang="hu-HU" sz="1400" dirty="0"/>
              <a:t>munkavégzés legalapvetőbb belső paramétereit tartalmazó, munkaszerződésben foglalt szabályok</a:t>
            </a:r>
            <a:endParaRPr lang="hu-HU" sz="1400" dirty="0">
              <a:sym typeface="Wingdings" panose="05000000000000000000" pitchFamily="2" charset="2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hu-HU" sz="1400" b="1" dirty="0">
                <a:sym typeface="Wingdings" panose="05000000000000000000" pitchFamily="2" charset="2"/>
              </a:rPr>
              <a:t>Külső oldala: </a:t>
            </a:r>
            <a:r>
              <a:rPr lang="hu-HU" sz="1400" dirty="0"/>
              <a:t>a jogszabályi környezet, amely meghatározza a munkaviszony kereteit, megszüntetésére vonatkozó kógens szabályokat és megtartásának módját, lehetőségeit.</a:t>
            </a:r>
            <a:endParaRPr lang="hu-HU" sz="1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>
              <a:sym typeface="Wingdings" panose="05000000000000000000" pitchFamily="2" charset="2"/>
            </a:endParaRP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2267744" y="3068960"/>
            <a:ext cx="288032" cy="6480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62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2204864"/>
            <a:ext cx="8208912" cy="4248472"/>
          </a:xfr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hu-HU" b="1" u="sng" dirty="0">
                <a:solidFill>
                  <a:schemeClr val="tx1"/>
                </a:solidFill>
              </a:rPr>
              <a:t>Alapvetően három pilléren nyugszik: </a:t>
            </a:r>
          </a:p>
          <a:p>
            <a:endParaRPr lang="hu-HU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hu-HU" sz="1400" dirty="0">
                <a:solidFill>
                  <a:schemeClr val="tx1"/>
                </a:solidFill>
              </a:rPr>
              <a:t>1. A munkaviszony megszüntetésének ésszerű indokhoz és meghatározott eljáráshoz (formához) kötése. </a:t>
            </a:r>
          </a:p>
          <a:p>
            <a:pPr marL="45720" indent="0">
              <a:buNone/>
            </a:pPr>
            <a:endParaRPr lang="hu-HU" sz="1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hu-HU" sz="1400" dirty="0">
                <a:solidFill>
                  <a:schemeClr val="tx1"/>
                </a:solidFill>
              </a:rPr>
              <a:t>2. Egyes – sérülékeny helyzetű – munkaerőpiaci csoportok fokozott védelme.</a:t>
            </a:r>
          </a:p>
          <a:p>
            <a:pPr marL="45720" indent="0">
              <a:buNone/>
            </a:pPr>
            <a:endParaRPr lang="hu-HU" sz="1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hu-HU" sz="1400" dirty="0">
                <a:solidFill>
                  <a:schemeClr val="tx1"/>
                </a:solidFill>
              </a:rPr>
              <a:t>3. A megszüntetést szabályozó jogi normák hatékony kikényszerítése. </a:t>
            </a:r>
          </a:p>
          <a:p>
            <a:pPr marL="45720" indent="0">
              <a:buNone/>
            </a:pP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552" y="47667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                                   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</a:rPr>
              <a:t>Az állásbiztonság alappillérei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4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0999" y="2132856"/>
            <a:ext cx="8407893" cy="4536503"/>
          </a:xfr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hu-HU" sz="1600" b="1" i="1" dirty="0">
                <a:solidFill>
                  <a:schemeClr val="tx1"/>
                </a:solidFill>
              </a:rPr>
              <a:t>Az Európai Unió szerint</a:t>
            </a:r>
            <a:endParaRPr lang="hu-HU" sz="2000" b="1" i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  <a:sym typeface="Wingdings"/>
              </a:rPr>
              <a:t>2017.: Az Európai Bizottság tanulmánya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>
                <a:solidFill>
                  <a:schemeClr val="tx1"/>
                </a:solidFill>
                <a:sym typeface="Wingdings"/>
              </a:rPr>
              <a:t>A gyorsuló technikai fejlődés következményeként jelentkező munkaviszony megszüntetések  (állások, munkakörök megszűnésének) hatásainak orvoslása </a:t>
            </a:r>
            <a:r>
              <a:rPr lang="hu-HU" sz="1400" dirty="0">
                <a:solidFill>
                  <a:schemeClr val="tx1"/>
                </a:solidFill>
                <a:sym typeface="Wingdings" panose="05000000000000000000" pitchFamily="2" charset="2"/>
              </a:rPr>
              <a:t> az állások 9%-a automatizálható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Kihívások:</a:t>
            </a:r>
            <a:endParaRPr lang="hu-HU" sz="1400" b="1" dirty="0">
              <a:solidFill>
                <a:schemeClr val="tx1"/>
              </a:solidFill>
              <a:sym typeface="Wingdings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/>
              </a:rPr>
              <a:t>a munka pótlása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/>
              </a:rPr>
              <a:t>a középszintű (rutinmunkára létrejött) állások érintettsége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/>
              </a:rPr>
              <a:t>Az alkalmazkodás szükségessége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sym typeface="Wingdings"/>
              </a:rPr>
              <a:t>Szükséglet: </a:t>
            </a:r>
            <a:r>
              <a:rPr lang="hu-HU" sz="1400" dirty="0">
                <a:solidFill>
                  <a:schemeClr val="tx1"/>
                </a:solidFill>
                <a:sym typeface="Wingdings"/>
              </a:rPr>
              <a:t>A munkaviszony belső rugalmasságának növelése </a:t>
            </a:r>
            <a:r>
              <a:rPr lang="hu-HU" sz="1400" dirty="0">
                <a:solidFill>
                  <a:schemeClr val="tx1"/>
                </a:solidFill>
                <a:sym typeface="Wingdings" panose="05000000000000000000" pitchFamily="2" charset="2"/>
              </a:rPr>
              <a:t> alkalmazkodás, átképzés, 			LLL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b="1" dirty="0">
                <a:solidFill>
                  <a:schemeClr val="tx1"/>
                </a:solidFill>
                <a:sym typeface="Wingdings" panose="05000000000000000000" pitchFamily="2" charset="2"/>
              </a:rPr>
              <a:t>Megoldás: </a:t>
            </a:r>
            <a:r>
              <a:rPr lang="hu-HU" sz="1400" dirty="0">
                <a:solidFill>
                  <a:schemeClr val="tx1"/>
                </a:solidFill>
                <a:sym typeface="Wingdings" panose="05000000000000000000" pitchFamily="2" charset="2"/>
              </a:rPr>
              <a:t>jelentős alkalmazkodási program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 panose="05000000000000000000" pitchFamily="2" charset="2"/>
              </a:rPr>
              <a:t>Aktív munkaerő-piaci politika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 panose="05000000000000000000" pitchFamily="2" charset="2"/>
              </a:rPr>
              <a:t>Költségvetési politika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/>
                </a:solidFill>
                <a:sym typeface="Wingdings" panose="05000000000000000000" pitchFamily="2" charset="2"/>
              </a:rPr>
              <a:t>Oktatási és költségvetési politika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1200" dirty="0">
              <a:sym typeface="Wingdings"/>
            </a:endParaRPr>
          </a:p>
          <a:p>
            <a:pPr marL="0" indent="0" algn="ctr">
              <a:buNone/>
            </a:pPr>
            <a:endParaRPr lang="hu-HU" sz="2000" b="1" dirty="0">
              <a:sym typeface="Wingding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34422" cy="709865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latin typeface="+mn-lt"/>
              </a:rPr>
              <a:t>        </a:t>
            </a:r>
            <a:r>
              <a:rPr lang="hu-HU" sz="2400" b="1" dirty="0">
                <a:latin typeface="+mn-lt"/>
              </a:rPr>
              <a:t>A </a:t>
            </a:r>
            <a:r>
              <a:rPr lang="hu-HU" sz="2400" b="1" dirty="0" err="1">
                <a:latin typeface="+mn-lt"/>
              </a:rPr>
              <a:t>digitalizáció</a:t>
            </a:r>
            <a:r>
              <a:rPr lang="hu-HU" sz="2400" b="1" dirty="0">
                <a:latin typeface="+mn-lt"/>
              </a:rPr>
              <a:t> hatása a munkaviszonyokra</a:t>
            </a:r>
            <a:br>
              <a:rPr lang="hu-HU" sz="2400" dirty="0">
                <a:latin typeface="+mn-lt"/>
              </a:rPr>
            </a:br>
            <a:endParaRPr 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92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970" y="927099"/>
            <a:ext cx="6874382" cy="557686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A </a:t>
            </a:r>
            <a:r>
              <a:rPr lang="hu-HU" sz="2400" b="1" dirty="0" err="1"/>
              <a:t>digitalizáció</a:t>
            </a:r>
            <a:r>
              <a:rPr lang="hu-HU" sz="2400" b="1" dirty="0"/>
              <a:t> hatása a munkaviszonyokra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65103"/>
          </a:xfr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320040" lvl="2" indent="0" algn="ctr">
              <a:buClr>
                <a:schemeClr val="accent1"/>
              </a:buClr>
              <a:buNone/>
            </a:pPr>
            <a:endParaRPr lang="hu-HU" sz="1600" b="1" dirty="0"/>
          </a:p>
          <a:p>
            <a:pPr marL="320040" lvl="2" indent="0" algn="ctr">
              <a:buClr>
                <a:schemeClr val="accent1"/>
              </a:buClr>
              <a:buNone/>
            </a:pPr>
            <a:r>
              <a:rPr lang="hu-HU" sz="2000" b="1" dirty="0">
                <a:solidFill>
                  <a:schemeClr val="tx1"/>
                </a:solidFill>
              </a:rPr>
              <a:t>Az ILO szerint</a:t>
            </a:r>
          </a:p>
          <a:p>
            <a:pPr marL="320040" lvl="2" indent="0" algn="ctr">
              <a:buClr>
                <a:schemeClr val="accent1"/>
              </a:buClr>
              <a:buNone/>
            </a:pPr>
            <a:endParaRPr lang="hu-HU" sz="1600" b="1" dirty="0">
              <a:solidFill>
                <a:schemeClr val="tx1"/>
              </a:solidFill>
            </a:endParaRPr>
          </a:p>
          <a:p>
            <a:pPr marL="60579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/>
                </a:solidFill>
              </a:rPr>
              <a:t>2016.: Munkanélküli jövő vagy új foglalkozások létrejöttének aranykora?  </a:t>
            </a:r>
          </a:p>
          <a:p>
            <a:pPr marL="60579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/>
                </a:solidFill>
              </a:rPr>
              <a:t>Nem az a kérdés, hogy az állások számára a termelékenységet növelő gyártási eljárási innovációk csökkentőleg fog hatni, hanem az, hogy az új technológiák elvezetnek-e egy állandó technológiai munkanélküliséghez?</a:t>
            </a:r>
          </a:p>
          <a:p>
            <a:pPr marL="605790" lvl="2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schemeClr val="tx1"/>
                </a:solidFill>
              </a:rPr>
              <a:t>Történelmi tapasztalat: a foglalkozások megszűnését követi az új foglalkozások születése</a:t>
            </a:r>
          </a:p>
          <a:p>
            <a:pPr marL="605790" lvl="2" indent="-285750" algn="just">
              <a:buFont typeface="Wingdings" panose="05000000000000000000" pitchFamily="2" charset="2"/>
              <a:buChar char="Ø"/>
            </a:pPr>
            <a:r>
              <a:rPr lang="hu-HU" sz="1600" b="1" dirty="0">
                <a:solidFill>
                  <a:schemeClr val="tx1"/>
                </a:solidFill>
              </a:rPr>
              <a:t>Kihívás: </a:t>
            </a:r>
            <a:r>
              <a:rPr lang="hu-HU" sz="1600" dirty="0">
                <a:solidFill>
                  <a:schemeClr val="tx1"/>
                </a:solidFill>
              </a:rPr>
              <a:t>A kormányok és a szociális partnereknek számára kihívás, hogy a technológiai, szociális és közgazdasági változások dinamikáját úgy kezeljék, hogy új foglalkozások, állások létrejöttét eredményezze</a:t>
            </a:r>
          </a:p>
          <a:p>
            <a:pPr marL="605790" lvl="2" indent="-285750">
              <a:buFont typeface="Wingdings" panose="05000000000000000000" pitchFamily="2" charset="2"/>
              <a:buChar char="Ø"/>
            </a:pPr>
            <a:endParaRPr lang="hu-HU" sz="1600" dirty="0"/>
          </a:p>
          <a:p>
            <a:pPr marL="320040" lvl="2" indent="0">
              <a:buClr>
                <a:schemeClr val="accent1"/>
              </a:buClr>
              <a:buNone/>
            </a:pPr>
            <a:endParaRPr lang="hu-HU" sz="1600" b="1" dirty="0"/>
          </a:p>
          <a:p>
            <a:pPr marL="320040" lvl="2" indent="0">
              <a:buClr>
                <a:schemeClr val="accent1"/>
              </a:buClr>
              <a:buNone/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40090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74382" cy="791972"/>
          </a:xfrm>
        </p:spPr>
        <p:txBody>
          <a:bodyPr/>
          <a:lstStyle/>
          <a:p>
            <a:pPr algn="ctr"/>
            <a:r>
              <a:rPr lang="hu-HU" sz="2400" b="1" dirty="0"/>
              <a:t>A </a:t>
            </a:r>
            <a:r>
              <a:rPr lang="hu-HU" sz="2400" b="1" dirty="0" err="1"/>
              <a:t>digitalizáció</a:t>
            </a:r>
            <a:r>
              <a:rPr lang="hu-HU" sz="2400" b="1" dirty="0"/>
              <a:t> hatása a munkaviszonyokra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80999" y="1719070"/>
            <a:ext cx="8511481" cy="4950289"/>
          </a:xfrm>
        </p:spPr>
        <p:txBody>
          <a:bodyPr>
            <a:normAutofit/>
          </a:bodyPr>
          <a:lstStyle/>
          <a:p>
            <a:endParaRPr lang="hu-HU" sz="1700" b="1" u="sng" dirty="0"/>
          </a:p>
          <a:p>
            <a:pPr marL="0" indent="0" algn="ctr">
              <a:buNone/>
            </a:pPr>
            <a:endParaRPr lang="hu-HU" sz="1600" b="1" dirty="0"/>
          </a:p>
          <a:p>
            <a:pPr marL="0" indent="0" algn="ctr">
              <a:buNone/>
            </a:pPr>
            <a:r>
              <a:rPr lang="hu-HU" sz="1600" b="1" dirty="0"/>
              <a:t>A </a:t>
            </a:r>
            <a:r>
              <a:rPr lang="hu-HU" sz="1600" b="1" dirty="0" err="1"/>
              <a:t>digitalizáció</a:t>
            </a:r>
            <a:r>
              <a:rPr lang="hu-HU" sz="1600" b="1" dirty="0"/>
              <a:t> kihívásai</a:t>
            </a:r>
          </a:p>
          <a:p>
            <a:endParaRPr lang="hu-HU" sz="1600" b="1" dirty="0"/>
          </a:p>
          <a:p>
            <a:r>
              <a:rPr lang="hu-HU" sz="1600" dirty="0"/>
              <a:t>A humán tőke területén elmaradás: a digitális készségek hiánya</a:t>
            </a:r>
          </a:p>
          <a:p>
            <a:r>
              <a:rPr lang="hu-HU" sz="1600" b="1" dirty="0"/>
              <a:t>Szükséglet: </a:t>
            </a:r>
            <a:r>
              <a:rPr lang="hu-HU" sz="1600" dirty="0"/>
              <a:t>Digitális készségek fejlesztése </a:t>
            </a:r>
            <a:r>
              <a:rPr lang="hu-HU" sz="1600" dirty="0">
                <a:sym typeface="Wingdings" panose="05000000000000000000" pitchFamily="2" charset="2"/>
              </a:rPr>
              <a:t> a vállalkozások integrálják a digitális technológiát </a:t>
            </a:r>
          </a:p>
          <a:p>
            <a:r>
              <a:rPr lang="hu-HU" sz="1600" b="1" dirty="0">
                <a:sym typeface="Wingdings" panose="05000000000000000000" pitchFamily="2" charset="2"/>
              </a:rPr>
              <a:t>Cél: </a:t>
            </a:r>
            <a:r>
              <a:rPr lang="hu-HU" sz="1600" dirty="0"/>
              <a:t>Digitális tudás és digitális eszközhasználat képessége ágazattól, beosztástól, földrajzi elhelyezkedéstől függetlenül minden munkakörben </a:t>
            </a:r>
            <a:r>
              <a:rPr lang="hu-HU" sz="1600" dirty="0">
                <a:sym typeface="Wingdings" panose="05000000000000000000" pitchFamily="2" charset="2"/>
              </a:rPr>
              <a:t> a munkahely megtartása mellett a technológiai okokból kialakuló munkanélküliség megelőzése</a:t>
            </a:r>
            <a:endParaRPr lang="hu-HU" sz="1600" dirty="0"/>
          </a:p>
          <a:p>
            <a:r>
              <a:rPr lang="hu-HU" sz="1600" b="1" dirty="0"/>
              <a:t>Megoldási metódusok: </a:t>
            </a:r>
            <a:r>
              <a:rPr lang="hu-HU" sz="1600" dirty="0"/>
              <a:t>  </a:t>
            </a:r>
          </a:p>
          <a:p>
            <a:pPr marL="0" indent="0">
              <a:buNone/>
            </a:pPr>
            <a:r>
              <a:rPr lang="hu-HU" sz="1600" dirty="0"/>
              <a:t>	Pl.: Digitális Jólét Program 2.0.</a:t>
            </a:r>
          </a:p>
          <a:p>
            <a:pPr marL="0" indent="0">
              <a:buNone/>
            </a:pPr>
            <a:r>
              <a:rPr lang="hu-HU" sz="1600" dirty="0"/>
              <a:t>	      Digitális Munkaerő Program (2018.)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09" y="501317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2514429" cy="184950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34422" cy="709865"/>
          </a:xfrm>
        </p:spPr>
        <p:txBody>
          <a:bodyPr>
            <a:noAutofit/>
          </a:bodyPr>
          <a:lstStyle/>
          <a:p>
            <a:pPr algn="ctr"/>
            <a:r>
              <a:rPr lang="hu-HU" sz="2000" b="1" dirty="0"/>
              <a:t>A </a:t>
            </a:r>
            <a:r>
              <a:rPr lang="hu-HU" sz="2000" b="1" dirty="0" err="1"/>
              <a:t>digitalizáció</a:t>
            </a:r>
            <a:r>
              <a:rPr lang="hu-HU" sz="2000" b="1" dirty="0"/>
              <a:t> hatása az állásbiztonság </a:t>
            </a:r>
            <a:r>
              <a:rPr lang="hu-HU" sz="2000" b="1" u="sng" dirty="0"/>
              <a:t>belső</a:t>
            </a:r>
            <a:r>
              <a:rPr lang="hu-HU" sz="2000" b="1" dirty="0"/>
              <a:t> oldalára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5040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hu-HU" sz="1350" dirty="0"/>
          </a:p>
          <a:p>
            <a:pPr marL="45720" indent="0">
              <a:spcBef>
                <a:spcPts val="600"/>
              </a:spcBef>
              <a:buNone/>
            </a:pPr>
            <a:endParaRPr lang="hu-HU" sz="1350" b="1" dirty="0"/>
          </a:p>
          <a:p>
            <a:pPr marL="45720" indent="0">
              <a:spcBef>
                <a:spcPts val="600"/>
              </a:spcBef>
              <a:buNone/>
            </a:pPr>
            <a:r>
              <a:rPr lang="hu-HU" sz="1500" b="1" dirty="0"/>
              <a:t>Munkaidő</a:t>
            </a: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magánélet és munka átfedései </a:t>
            </a:r>
            <a:r>
              <a:rPr lang="hu-HU" sz="1350" dirty="0">
                <a:sym typeface="Wingdings" panose="05000000000000000000" pitchFamily="2" charset="2"/>
              </a:rPr>
              <a:t> </a:t>
            </a:r>
            <a:r>
              <a:rPr lang="hu-HU" sz="1350" dirty="0" err="1">
                <a:sym typeface="Wingdings" panose="05000000000000000000" pitchFamily="2" charset="2"/>
              </a:rPr>
              <a:t>home</a:t>
            </a:r>
            <a:r>
              <a:rPr lang="hu-HU" sz="1350" dirty="0">
                <a:sym typeface="Wingdings" panose="05000000000000000000" pitchFamily="2" charset="2"/>
              </a:rPr>
              <a:t> </a:t>
            </a:r>
            <a:r>
              <a:rPr lang="hu-HU" sz="1350" dirty="0" err="1">
                <a:sym typeface="Wingdings" panose="05000000000000000000" pitchFamily="2" charset="2"/>
              </a:rPr>
              <a:t>office</a:t>
            </a:r>
            <a:endParaRPr lang="hu-HU" sz="1350" dirty="0"/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az állandóan online elérhető munkavállaló</a:t>
            </a:r>
            <a:r>
              <a:rPr lang="hu-HU" sz="1350" dirty="0">
                <a:sym typeface="Wingdings" panose="05000000000000000000" pitchFamily="2" charset="2"/>
              </a:rPr>
              <a:t> munkaidő kihasználtsága? kötelezettségszegés?</a:t>
            </a:r>
          </a:p>
          <a:p>
            <a:pPr marL="67437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200" dirty="0">
                <a:sym typeface="Wingdings" panose="05000000000000000000" pitchFamily="2" charset="2"/>
              </a:rPr>
              <a:t>Szankcionálandó? Kalkulálnia kell ezzel a munkáltatónak? </a:t>
            </a:r>
          </a:p>
          <a:p>
            <a:pPr marL="67437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200" dirty="0">
                <a:sym typeface="Wingdings" panose="05000000000000000000" pitchFamily="2" charset="2"/>
              </a:rPr>
              <a:t>Közösségi oldalakon megvalósítható munkavállalói kötelezettségszegés</a:t>
            </a:r>
            <a:endParaRPr lang="hu-HU" sz="1350" dirty="0">
              <a:sym typeface="Wingdings" panose="05000000000000000000" pitchFamily="2" charset="2"/>
            </a:endParaRPr>
          </a:p>
          <a:p>
            <a:pPr marL="28800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>
                <a:sym typeface="Wingdings" panose="05000000000000000000" pitchFamily="2" charset="2"/>
              </a:rPr>
              <a:t>A munkavállaló munkaidőn kívüli állandó elérhetősége</a:t>
            </a:r>
            <a:endParaRPr lang="hu-HU" sz="1350" dirty="0"/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hu-HU" sz="1350" dirty="0"/>
          </a:p>
          <a:p>
            <a:pPr marL="45720" indent="0">
              <a:spcBef>
                <a:spcPts val="600"/>
              </a:spcBef>
              <a:buNone/>
            </a:pPr>
            <a:r>
              <a:rPr lang="hu-HU" sz="1500" b="1" dirty="0"/>
              <a:t>Munkabér</a:t>
            </a:r>
            <a:r>
              <a:rPr lang="hu-HU" sz="1500" dirty="0"/>
              <a:t> </a:t>
            </a: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digitális készségekkel rendelkező munkaerő hiány </a:t>
            </a:r>
            <a:r>
              <a:rPr lang="hu-HU" sz="1350" dirty="0">
                <a:sym typeface="Wingdings" panose="05000000000000000000" pitchFamily="2" charset="2"/>
              </a:rPr>
              <a:t> bérek emelkedése</a:t>
            </a:r>
            <a:endParaRPr lang="hu-HU" sz="1350" dirty="0"/>
          </a:p>
          <a:p>
            <a:pPr marL="45720" indent="0">
              <a:spcBef>
                <a:spcPts val="600"/>
              </a:spcBef>
              <a:buNone/>
            </a:pPr>
            <a:endParaRPr lang="hu-HU" sz="1350" dirty="0"/>
          </a:p>
          <a:p>
            <a:pPr marL="45720" indent="0">
              <a:spcBef>
                <a:spcPts val="600"/>
              </a:spcBef>
              <a:buNone/>
            </a:pPr>
            <a:r>
              <a:rPr lang="hu-HU" sz="1500" b="1" dirty="0"/>
              <a:t>Munkafeltételek</a:t>
            </a: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Munkaeszközök, munkakörülmények gyors változása</a:t>
            </a:r>
          </a:p>
          <a:p>
            <a:pPr marL="45720" indent="0">
              <a:spcBef>
                <a:spcPts val="600"/>
              </a:spcBef>
              <a:buNone/>
            </a:pPr>
            <a:endParaRPr lang="hu-HU" sz="1350" dirty="0"/>
          </a:p>
          <a:p>
            <a:pPr marL="45720" indent="0">
              <a:spcBef>
                <a:spcPts val="600"/>
              </a:spcBef>
              <a:buNone/>
            </a:pPr>
            <a:r>
              <a:rPr lang="hu-HU" sz="1500" b="1" dirty="0"/>
              <a:t>Munkakörbe tartozó feladatok változása</a:t>
            </a: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Állandó feladattá válik a képzés, tanulás, </a:t>
            </a: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350" dirty="0"/>
              <a:t>Akár beépülve a munkavégzési folyamatba </a:t>
            </a:r>
            <a:r>
              <a:rPr lang="hu-HU" sz="1350" dirty="0">
                <a:sym typeface="Wingdings" panose="05000000000000000000" pitchFamily="2" charset="2"/>
              </a:rPr>
              <a:t> Kinek a felelőssége? </a:t>
            </a:r>
          </a:p>
          <a:p>
            <a:pPr marL="45720" indent="0">
              <a:spcBef>
                <a:spcPts val="600"/>
              </a:spcBef>
              <a:buNone/>
            </a:pPr>
            <a:endParaRPr lang="hu-HU" sz="1350" dirty="0">
              <a:sym typeface="Wingdings" panose="05000000000000000000" pitchFamily="2" charset="2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hu-HU" sz="1500" b="1" dirty="0">
                <a:sym typeface="Wingdings" panose="05000000000000000000" pitchFamily="2" charset="2"/>
              </a:rPr>
              <a:t>Atipikus foglalkoztatás lehetőségének bővülése (</a:t>
            </a:r>
            <a:r>
              <a:rPr lang="hu-HU" sz="1500" b="1" dirty="0" err="1">
                <a:sym typeface="Wingdings" panose="05000000000000000000" pitchFamily="2" charset="2"/>
              </a:rPr>
              <a:t>távmunkavégzés</a:t>
            </a:r>
            <a:r>
              <a:rPr lang="hu-HU" sz="1500" b="1" dirty="0">
                <a:sym typeface="Wingdings" panose="05000000000000000000" pitchFamily="2" charset="2"/>
              </a:rPr>
              <a:t>)</a:t>
            </a:r>
          </a:p>
          <a:p>
            <a:pPr marL="45720" indent="0">
              <a:spcBef>
                <a:spcPts val="600"/>
              </a:spcBef>
              <a:buNone/>
            </a:pPr>
            <a:endParaRPr lang="hu-HU" sz="1350" dirty="0">
              <a:sym typeface="Wingdings" panose="05000000000000000000" pitchFamily="2" charset="2"/>
            </a:endParaRPr>
          </a:p>
          <a:p>
            <a:pPr marL="33147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hu-HU" sz="1400" dirty="0"/>
          </a:p>
          <a:p>
            <a:pPr marL="45720" indent="0">
              <a:spcBef>
                <a:spcPts val="600"/>
              </a:spcBef>
              <a:buNone/>
            </a:pPr>
            <a:endParaRPr lang="hu-HU" sz="1400" b="1" dirty="0"/>
          </a:p>
          <a:p>
            <a:pPr marL="45720" indent="0">
              <a:buNone/>
            </a:pPr>
            <a:endParaRPr lang="hu-HU" sz="1400" dirty="0"/>
          </a:p>
          <a:p>
            <a:pPr marL="45720" indent="0">
              <a:buNone/>
            </a:pPr>
            <a:endParaRPr lang="hu-HU" sz="1400" dirty="0"/>
          </a:p>
          <a:p>
            <a:pPr marL="45720" indent="0">
              <a:buNone/>
            </a:pPr>
            <a:endParaRPr lang="hu-HU" u="sng" dirty="0"/>
          </a:p>
          <a:p>
            <a:pPr marL="45720" indent="0">
              <a:buNone/>
            </a:pPr>
            <a:endParaRPr lang="hu-HU" u="sng" dirty="0"/>
          </a:p>
          <a:p>
            <a:pPr marL="45720" indent="0">
              <a:buNone/>
            </a:pPr>
            <a:endParaRPr lang="hu-HU" u="sng" dirty="0"/>
          </a:p>
          <a:p>
            <a:pPr marL="45720" indent="0">
              <a:buNone/>
            </a:pPr>
            <a:endParaRPr lang="hu-HU" sz="1400" dirty="0"/>
          </a:p>
          <a:p>
            <a:pPr lvl="2"/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12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26" y="3861048"/>
            <a:ext cx="5364088" cy="387905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65970" y="927098"/>
            <a:ext cx="7018398" cy="701703"/>
          </a:xfrm>
        </p:spPr>
        <p:txBody>
          <a:bodyPr/>
          <a:lstStyle/>
          <a:p>
            <a:pPr algn="ctr"/>
            <a:r>
              <a:rPr lang="hu-HU" sz="2000" b="1"/>
              <a:t>A digitalizáció hatása az állásbiztonság </a:t>
            </a:r>
            <a:r>
              <a:rPr lang="hu-HU" sz="2000" b="1" u="sng"/>
              <a:t>külső</a:t>
            </a:r>
            <a:r>
              <a:rPr lang="hu-HU" sz="2000" b="1"/>
              <a:t> oldalára</a:t>
            </a:r>
            <a:endParaRPr lang="hu-HU" sz="2000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7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/>
              <a:t>A munkaviszony fenntartásának további feltételévé válhat a digitális készséges elsajátítása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/>
              <a:t>Megszüntethető-e a jogviszony a digitális készségek hiánya esetén, ha a munkáltató nem ajánl fel előtte képzést, oktatást?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/>
              <a:t>Fellazul a munkaviszony </a:t>
            </a:r>
            <a:r>
              <a:rPr lang="hu-HU" sz="1400" dirty="0" err="1"/>
              <a:t>Friedlandi</a:t>
            </a:r>
            <a:r>
              <a:rPr lang="hu-HU" sz="1400" dirty="0"/>
              <a:t> értelemben vett ígéret jellege?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400" dirty="0"/>
              <a:t>Növekszik az igény a munkáltatók részéről az újabb típusú foglalkoztatási jogviszonyokra?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400" dirty="0" err="1"/>
              <a:t>Casual</a:t>
            </a:r>
            <a:r>
              <a:rPr lang="hu-HU" sz="1400" dirty="0"/>
              <a:t> </a:t>
            </a:r>
            <a:r>
              <a:rPr lang="hu-HU" sz="1400" dirty="0" err="1"/>
              <a:t>work</a:t>
            </a:r>
            <a:endParaRPr lang="hu-HU" sz="1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call</a:t>
            </a:r>
            <a:r>
              <a:rPr lang="hu-HU" sz="1400" dirty="0"/>
              <a:t> </a:t>
            </a:r>
            <a:r>
              <a:rPr lang="hu-HU" sz="1400" dirty="0" err="1"/>
              <a:t>working</a:t>
            </a:r>
            <a:r>
              <a:rPr lang="hu-HU" sz="1400" dirty="0"/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400" dirty="0" err="1"/>
              <a:t>Crowdworking</a:t>
            </a:r>
            <a:endParaRPr lang="hu-HU" sz="1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u-HU" sz="1400" dirty="0"/>
              <a:t>Platform </a:t>
            </a:r>
            <a:r>
              <a:rPr lang="hu-HU" sz="1400" dirty="0" err="1"/>
              <a:t>work</a:t>
            </a:r>
            <a:endParaRPr lang="hu-HU" sz="14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1400" dirty="0"/>
          </a:p>
          <a:p>
            <a:pPr marL="402336" lvl="1" indent="0" algn="just">
              <a:buNone/>
            </a:pPr>
            <a:endParaRPr lang="hu-HU" sz="1400" dirty="0"/>
          </a:p>
          <a:p>
            <a:pPr marL="402336" lvl="1" indent="0" algn="just">
              <a:buNone/>
            </a:pPr>
            <a:r>
              <a:rPr lang="hu-HU" sz="1400" dirty="0"/>
              <a:t>Vagy függő helyzetben lévő</a:t>
            </a:r>
          </a:p>
          <a:p>
            <a:pPr marL="402336" lvl="1" indent="0" algn="just">
              <a:buNone/>
            </a:pPr>
            <a:r>
              <a:rPr lang="hu-HU" sz="1400" dirty="0"/>
              <a:t>Önfoglalkoztatók?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u-HU" sz="1400" dirty="0"/>
          </a:p>
          <a:p>
            <a:pPr marL="0" indent="0" algn="just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4" name="Felfelé nyíl 3"/>
          <p:cNvSpPr/>
          <p:nvPr/>
        </p:nvSpPr>
        <p:spPr>
          <a:xfrm>
            <a:off x="1111471" y="5301208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02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2492896"/>
            <a:ext cx="6345260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u-HU" sz="36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800" dirty="0">
                <a:latin typeface="+mj-lt"/>
              </a:rPr>
              <a:t>Köszönöm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2840601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850</TotalTime>
  <Words>557</Words>
  <Application>Microsoft Office PowerPoint</Application>
  <PresentationFormat>Diavetítés a képernyőre (4:3 oldalarány)</PresentationFormat>
  <Paragraphs>122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Wingdings</vt:lpstr>
      <vt:lpstr>Wingdings 3</vt:lpstr>
      <vt:lpstr>Tanácsterem</vt:lpstr>
      <vt:lpstr>Miként hat a digitalizáció a munkaviszony stabilitására?</vt:lpstr>
      <vt:lpstr>PowerPoint-bemutató</vt:lpstr>
      <vt:lpstr>PowerPoint-bemutató</vt:lpstr>
      <vt:lpstr>        A digitalizáció hatása a munkaviszonyokra </vt:lpstr>
      <vt:lpstr>A digitalizáció hatása a munkaviszonyokra </vt:lpstr>
      <vt:lpstr>A digitalizáció hatása a munkaviszonyokra</vt:lpstr>
      <vt:lpstr>A digitalizáció hatása az állásbiztonság belső oldalára  </vt:lpstr>
      <vt:lpstr>A digitalizáció hatása az állásbiztonság külső oldalára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Krisztina</cp:lastModifiedBy>
  <cp:revision>97</cp:revision>
  <cp:lastPrinted>2017-10-17T22:48:24Z</cp:lastPrinted>
  <dcterms:created xsi:type="dcterms:W3CDTF">2016-06-09T22:34:45Z</dcterms:created>
  <dcterms:modified xsi:type="dcterms:W3CDTF">2019-11-06T17:01:40Z</dcterms:modified>
</cp:coreProperties>
</file>