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4" r:id="rId4"/>
    <p:sldId id="263" r:id="rId5"/>
    <p:sldId id="257" r:id="rId6"/>
    <p:sldId id="260" r:id="rId7"/>
    <p:sldId id="258" r:id="rId8"/>
    <p:sldId id="261" r:id="rId9"/>
    <p:sldId id="259" r:id="rId10"/>
    <p:sldId id="268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ria-birosag.hu/hu/kollvel/62016-xi28-kmk-velemeny-munkaviszony-jogellenes-megszuntetese-jogkovetkezmenyei-egyes" TargetMode="External"/><Relationship Id="rId2" Type="http://schemas.openxmlformats.org/officeDocument/2006/relationships/hyperlink" Target="https://kuria-birosag.hu/sites/default/files/joggyak/osszefoglalo_velemeny_-_a_munkaviszony_jogellenes_megszuntetese_jogkovetkezmenyei_-_veglege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D67F3A-4C8E-4378-AFC6-D0F6C2D53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365814"/>
            <a:ext cx="8915399" cy="3411568"/>
          </a:xfrm>
        </p:spPr>
        <p:txBody>
          <a:bodyPr>
            <a:noAutofit/>
          </a:bodyPr>
          <a:lstStyle/>
          <a:p>
            <a:r>
              <a:rPr lang="hu-HU" sz="2800" b="1" dirty="0"/>
              <a:t>Prevenció és </a:t>
            </a:r>
            <a:r>
              <a:rPr lang="hu-HU" sz="2800" b="1" dirty="0" err="1"/>
              <a:t>reparáció</a:t>
            </a:r>
            <a:r>
              <a:rPr lang="hu-HU" sz="2800" b="1" dirty="0"/>
              <a:t> – Mennyiben tölti be rendeltetését – az ítélkezési gyakorlatra is figyelemmel – a munka törvénykönyve jogellenes munkaviszony-megszüntetés jogkövetkezményeinek szabályozása?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2442644-7D88-48EB-8D09-D7785AC16B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pPr algn="ctr"/>
            <a:r>
              <a:rPr lang="hu-HU" sz="2800" b="1" dirty="0"/>
              <a:t>Dr. Tánczos Rita</a:t>
            </a:r>
          </a:p>
        </p:txBody>
      </p:sp>
    </p:spTree>
    <p:extLst>
      <p:ext uri="{BB962C8B-B14F-4D97-AF65-F5344CB8AC3E}">
        <p14:creationId xmlns:p14="http://schemas.microsoft.com/office/powerpoint/2010/main" val="368787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925BEA-66A9-42D5-861F-ED47E0D9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578391"/>
            <a:ext cx="8911687" cy="45719"/>
          </a:xfrm>
        </p:spPr>
        <p:txBody>
          <a:bodyPr>
            <a:normAutofit fontScale="90000"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B5ACE9-47CA-4B32-92D9-58900412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32797"/>
            <a:ext cx="8915400" cy="5591152"/>
          </a:xfrm>
        </p:spPr>
        <p:txBody>
          <a:bodyPr>
            <a:noAutofit/>
          </a:bodyPr>
          <a:lstStyle/>
          <a:p>
            <a:r>
              <a:rPr lang="hu-HU" sz="2400" dirty="0"/>
              <a:t>Joggyakorlat-elemzés</a:t>
            </a:r>
          </a:p>
          <a:p>
            <a:r>
              <a:rPr lang="hu-HU" sz="2400" dirty="0"/>
              <a:t>A munkaviszony jogellenes megszüntetése jogkövetkezményei </a:t>
            </a:r>
          </a:p>
          <a:p>
            <a:r>
              <a:rPr lang="hu-HU" sz="2400" dirty="0">
                <a:hlinkClick r:id="rId2"/>
              </a:rPr>
              <a:t>https://kuria-birosag.hu/sites/default/files/joggyak/osszefoglalo_velemeny_-_a_munkaviszony_jogellenes_megszuntetese_jogkovetkezmenyei_-_vegleges.pdf</a:t>
            </a:r>
            <a:endParaRPr lang="hu-HU" sz="2400" dirty="0"/>
          </a:p>
          <a:p>
            <a:r>
              <a:rPr lang="hu-HU" sz="2400" dirty="0"/>
              <a:t>6/2016.(XI.28.) KMK vélemény a munkaviszony jogellenes megszüntetése jogkövetkezményei egyes kérdéseiről</a:t>
            </a:r>
          </a:p>
          <a:p>
            <a:r>
              <a:rPr lang="hu-HU" sz="2400" dirty="0">
                <a:hlinkClick r:id="rId3"/>
              </a:rPr>
              <a:t>https://kuria-birosag.hu/hu/kollvel/62016-xi28-kmk-velemeny-munkaviszony-jogellenes-megszuntetese-jogkovetkezmenyei-egyes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0273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54F3D4-52F2-4EBB-87DC-BBE2FF648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C2D71C-9438-4C04-9E7B-E0B5C7E47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28263"/>
            <a:ext cx="8915400" cy="5482959"/>
          </a:xfrm>
        </p:spPr>
        <p:txBody>
          <a:bodyPr>
            <a:normAutofit/>
          </a:bodyPr>
          <a:lstStyle/>
          <a:p>
            <a:r>
              <a:rPr lang="hu-HU" sz="2400" dirty="0"/>
              <a:t>a munkáltatói jogellenes megszüntetésnek az </a:t>
            </a:r>
            <a:r>
              <a:rPr lang="hu-HU" sz="2400" dirty="0" err="1"/>
              <a:t>Mt</a:t>
            </a:r>
            <a:r>
              <a:rPr lang="hu-HU" sz="2400" dirty="0"/>
              <a:t>-ben </a:t>
            </a:r>
            <a:r>
              <a:rPr lang="hu-HU" sz="2400" dirty="0">
                <a:solidFill>
                  <a:srgbClr val="FF0000"/>
                </a:solidFill>
              </a:rPr>
              <a:t>nincs büntető jellegű szankciója</a:t>
            </a:r>
            <a:r>
              <a:rPr lang="hu-HU" sz="2400" dirty="0"/>
              <a:t>, amely a jogsértés súlyával arányos – a prevenció ellen hat</a:t>
            </a:r>
          </a:p>
          <a:p>
            <a:r>
              <a:rPr lang="hu-HU" sz="2400" dirty="0"/>
              <a:t>Dr. Petrovics Zoltánnak „A jogellenes munkajogviszony-megszüntetés jogkövetkezményeinek margójára” három megoldást kínál:</a:t>
            </a:r>
          </a:p>
          <a:p>
            <a:r>
              <a:rPr lang="hu-HU" sz="2400" dirty="0"/>
              <a:t>1. az eredeti állapot visszaállítása,</a:t>
            </a:r>
          </a:p>
          <a:p>
            <a:r>
              <a:rPr lang="hu-HU" sz="2400" dirty="0"/>
              <a:t>2. anyagi kompenzáció – </a:t>
            </a:r>
            <a:r>
              <a:rPr lang="hu-HU" sz="2400" dirty="0" err="1"/>
              <a:t>reparáció</a:t>
            </a:r>
            <a:r>
              <a:rPr lang="hu-HU" sz="2400" dirty="0"/>
              <a:t> – biztosítása.</a:t>
            </a:r>
          </a:p>
          <a:p>
            <a:r>
              <a:rPr lang="hu-HU" sz="2400" dirty="0"/>
              <a:t>3. a munkavállaló képessé tétele arra, hogy visszakerüljön a munkaerőpiacra. (pl.képzés, átképzés) </a:t>
            </a:r>
          </a:p>
        </p:txBody>
      </p:sp>
    </p:spTree>
    <p:extLst>
      <p:ext uri="{BB962C8B-B14F-4D97-AF65-F5344CB8AC3E}">
        <p14:creationId xmlns:p14="http://schemas.microsoft.com/office/powerpoint/2010/main" val="1069518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A1403C-F65F-4DA1-915A-D82C50DB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796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0B1620-64FA-4624-84A7-F2050BCC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82906"/>
            <a:ext cx="8915400" cy="5228316"/>
          </a:xfrm>
        </p:spPr>
        <p:txBody>
          <a:bodyPr>
            <a:normAutofit lnSpcReduction="10000"/>
          </a:bodyPr>
          <a:lstStyle/>
          <a:p>
            <a:endParaRPr lang="hu-HU" sz="2400" dirty="0"/>
          </a:p>
          <a:p>
            <a:r>
              <a:rPr lang="hu-HU" sz="2400" dirty="0"/>
              <a:t>a) a bíróság a munkaviszonyt </a:t>
            </a:r>
            <a:r>
              <a:rPr lang="hu-HU" sz="2400" dirty="0">
                <a:solidFill>
                  <a:srgbClr val="FF0000"/>
                </a:solidFill>
              </a:rPr>
              <a:t>helyreállítja</a:t>
            </a:r>
            <a:r>
              <a:rPr lang="hu-HU" sz="2400" dirty="0"/>
              <a:t>, ha  </a:t>
            </a:r>
          </a:p>
          <a:p>
            <a:r>
              <a:rPr lang="hu-HU" sz="2400" dirty="0"/>
              <a:t>a megszüntetés az egyenlő bánásmód követelményébe,</a:t>
            </a:r>
          </a:p>
          <a:p>
            <a:r>
              <a:rPr lang="hu-HU" sz="2400" dirty="0"/>
              <a:t>felmondási tilalomba</a:t>
            </a:r>
          </a:p>
          <a:p>
            <a:r>
              <a:rPr lang="hu-HU" sz="2400" dirty="0"/>
              <a:t>szakszervezeti tisztségviselő védelmébe ütközött,</a:t>
            </a:r>
          </a:p>
          <a:p>
            <a:r>
              <a:rPr lang="hu-HU" sz="2400" dirty="0"/>
              <a:t>a munkavállaló a munkaviszony megszüntetésekor munkavállalói képviselő volt,</a:t>
            </a:r>
          </a:p>
          <a:p>
            <a:r>
              <a:rPr lang="hu-HU" sz="2400" dirty="0"/>
              <a:t>a munkavállaló a munkaviszony közös megegyezéssel történő megszüntetését vagy erre irányuló saját jognyilatkozatát sikerrel támadta meg</a:t>
            </a:r>
          </a:p>
          <a:p>
            <a:r>
              <a:rPr lang="hu-HU" sz="2400" dirty="0"/>
              <a:t>Kivételes, kijátszható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1636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57BCA7-D598-4783-B9D2-9328DFE4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244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FE4B21-3CB4-4407-A5AB-F807310C4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56527"/>
            <a:ext cx="8915400" cy="5054695"/>
          </a:xfrm>
        </p:spPr>
        <p:txBody>
          <a:bodyPr>
            <a:normAutofit/>
          </a:bodyPr>
          <a:lstStyle/>
          <a:p>
            <a:r>
              <a:rPr lang="hu-HU" sz="2400" dirty="0"/>
              <a:t>A kártérítés korlátozott és </a:t>
            </a:r>
            <a:r>
              <a:rPr lang="hu-HU" sz="2400" dirty="0">
                <a:solidFill>
                  <a:srgbClr val="FF0000"/>
                </a:solidFill>
              </a:rPr>
              <a:t>csökkentett mértékű</a:t>
            </a:r>
            <a:r>
              <a:rPr lang="hu-HU" sz="2400" dirty="0"/>
              <a:t>: a tizenkét havi távolléti díjban benne van mind a munkaviszonyban, mind a munkaviszonyon kívül kapott jövedelem [Mt. 169. § (1) és (2) bekezdés]</a:t>
            </a:r>
          </a:p>
          <a:p>
            <a:r>
              <a:rPr lang="hu-HU" sz="2400" dirty="0"/>
              <a:t>a </a:t>
            </a:r>
            <a:r>
              <a:rPr lang="hu-HU" sz="2400" dirty="0">
                <a:solidFill>
                  <a:srgbClr val="FF0000"/>
                </a:solidFill>
              </a:rPr>
              <a:t>távolléti díjban </a:t>
            </a:r>
            <a:r>
              <a:rPr lang="hu-HU" sz="2400" dirty="0"/>
              <a:t>történő számítás (a havi munkabér és a távolléti díj között jelentős a különbség)</a:t>
            </a:r>
          </a:p>
          <a:p>
            <a:r>
              <a:rPr lang="hu-HU" sz="2400" dirty="0">
                <a:solidFill>
                  <a:srgbClr val="FF0000"/>
                </a:solidFill>
              </a:rPr>
              <a:t>kárenyhítési kötelezettség </a:t>
            </a:r>
            <a:r>
              <a:rPr lang="hu-HU" sz="2400" dirty="0"/>
              <a:t>a munkavállalói oldalon</a:t>
            </a:r>
          </a:p>
          <a:p>
            <a:r>
              <a:rPr lang="hu-HU" sz="2400" dirty="0"/>
              <a:t>Jogérvényesítés az </a:t>
            </a:r>
            <a:r>
              <a:rPr lang="hu-HU" sz="2400" dirty="0">
                <a:solidFill>
                  <a:srgbClr val="FF0000"/>
                </a:solidFill>
              </a:rPr>
              <a:t>új Pp</a:t>
            </a:r>
            <a:r>
              <a:rPr lang="hu-HU" sz="2400" dirty="0"/>
              <a:t>. alapján különösen elnehezült</a:t>
            </a:r>
          </a:p>
          <a:p>
            <a:r>
              <a:rPr lang="hu-HU" sz="2400" dirty="0"/>
              <a:t>a munkaügyi perek száma jelentősen csökkent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758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D5A577-6890-4E2A-9260-B5561404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578391"/>
            <a:ext cx="8911687" cy="45719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70E60B-7289-4986-906D-D2B12F702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241393"/>
          </a:xfrm>
        </p:spPr>
        <p:txBody>
          <a:bodyPr>
            <a:normAutofit fontScale="92500" lnSpcReduction="10000"/>
          </a:bodyPr>
          <a:lstStyle/>
          <a:p>
            <a:r>
              <a:rPr lang="sv-SE" sz="2400" dirty="0"/>
              <a:t>Az Mt. nem sorolja fel</a:t>
            </a:r>
            <a:r>
              <a:rPr lang="hu-HU" sz="2400" dirty="0"/>
              <a:t> a jogellenes megszüntetés eseteit. Tipikus esetkörök:</a:t>
            </a:r>
          </a:p>
          <a:p>
            <a:r>
              <a:rPr lang="hu-HU" sz="2400" dirty="0"/>
              <a:t>a joggal való visszaélés tilalmába ütközik   </a:t>
            </a:r>
          </a:p>
          <a:p>
            <a:r>
              <a:rPr lang="hu-HU" sz="2400" dirty="0"/>
              <a:t>Az egyenlő bánásmód követelményébe ütközik</a:t>
            </a:r>
          </a:p>
          <a:p>
            <a:r>
              <a:rPr lang="hu-HU" sz="2400" dirty="0"/>
              <a:t>A jognyilatkozatot nem a munkáltatói jogkör gyakorlója hozta, illetve azt utólag sem hagyta jóvá </a:t>
            </a:r>
          </a:p>
          <a:p>
            <a:r>
              <a:rPr lang="hu-HU" sz="2400" dirty="0"/>
              <a:t>A munkavállaló a munkaviszony megszüntetésére irányuló egyoldalú jognyilatkozatát, vagy a közös megegyezést sikerrel megtámadta</a:t>
            </a:r>
          </a:p>
          <a:p>
            <a:r>
              <a:rPr lang="hu-HU" sz="2400" dirty="0"/>
              <a:t>A munkaviszony megszüntetésére vonatkozó jognyilatkozatát nem foglalta írásba </a:t>
            </a:r>
          </a:p>
          <a:p>
            <a:r>
              <a:rPr lang="hu-HU" sz="2400" dirty="0"/>
              <a:t>A munkáltató a munkavállalóval közölt felmondást nem indokolta, vagy az indokolás nem világos, nem valós, illetve nem okszerű</a:t>
            </a:r>
          </a:p>
        </p:txBody>
      </p:sp>
    </p:spTree>
    <p:extLst>
      <p:ext uri="{BB962C8B-B14F-4D97-AF65-F5344CB8AC3E}">
        <p14:creationId xmlns:p14="http://schemas.microsoft.com/office/powerpoint/2010/main" val="62963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EF411F-397E-4F1B-9BDC-69C94EF0B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E279B6-00EF-407D-9A2C-921D0B174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Autofit/>
          </a:bodyPr>
          <a:lstStyle/>
          <a:p>
            <a:r>
              <a:rPr lang="hu-HU" sz="2000" dirty="0"/>
              <a:t>A munkáltató felmondása tilalomba ütközik </a:t>
            </a:r>
          </a:p>
          <a:p>
            <a:r>
              <a:rPr lang="hu-HU" sz="2000" dirty="0"/>
              <a:t>Csoportos létszámcsökkentés esetében a munkáltató elmulasztotta az előírt előzetes tájékoztatást </a:t>
            </a:r>
          </a:p>
          <a:p>
            <a:r>
              <a:rPr lang="hu-HU" sz="2000" dirty="0"/>
              <a:t>Az azonnali hatályú felmondás indokolása nem felel meg a 78. § (1) bekezdésében meghatározott követelményeknek </a:t>
            </a:r>
          </a:p>
          <a:p>
            <a:r>
              <a:rPr lang="hu-HU" sz="2000" dirty="0"/>
              <a:t>Az azonnali hatályú felmondás jogát a munkáltató az arra nyitva álló határidőn túl gyakorolta </a:t>
            </a:r>
          </a:p>
          <a:p>
            <a:r>
              <a:rPr lang="hu-HU" sz="2000" dirty="0"/>
              <a:t>A próbaidő alatti azonnali hatályú felmondást a munkáltató a próbaidő lejárta után közölte </a:t>
            </a:r>
          </a:p>
          <a:p>
            <a:r>
              <a:rPr lang="hu-HU" sz="2000" dirty="0"/>
              <a:t>A munkáltató a közvetlen felsőbb szakszervezeti szerv, illetve az üzemi tanács hozzájárulásának hiányában szüntette meg felmondással a szakszervezeti tisztségviselő, illetve az üzemi tanács elnöki tisztséget betöltő munkavállaló munkaviszonyát </a:t>
            </a:r>
          </a:p>
        </p:txBody>
      </p:sp>
    </p:spTree>
    <p:extLst>
      <p:ext uri="{BB962C8B-B14F-4D97-AF65-F5344CB8AC3E}">
        <p14:creationId xmlns:p14="http://schemas.microsoft.com/office/powerpoint/2010/main" val="161194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36C377-56AA-48F6-AE67-0EC1F59F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946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DBA58D-0DF8-4278-8EF9-2EAE641D2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93539"/>
            <a:ext cx="8915400" cy="5517683"/>
          </a:xfrm>
        </p:spPr>
        <p:txBody>
          <a:bodyPr>
            <a:normAutofit/>
          </a:bodyPr>
          <a:lstStyle/>
          <a:p>
            <a:r>
              <a:rPr lang="hu-HU" sz="2400" dirty="0"/>
              <a:t>Nem minősül a megszüntetés jogellenesnek</a:t>
            </a:r>
          </a:p>
          <a:p>
            <a:r>
              <a:rPr lang="hu-HU" sz="2400" dirty="0"/>
              <a:t>ha a munkáltató tévesen állapítja meg a munkavállalóra irányadó felmondási időt, </a:t>
            </a:r>
          </a:p>
          <a:p>
            <a:r>
              <a:rPr lang="hu-HU" sz="2400" dirty="0"/>
              <a:t>ha a munkáltató nem fizeti meg a munkavállaló jogos járandóságát, </a:t>
            </a:r>
          </a:p>
          <a:p>
            <a:r>
              <a:rPr lang="hu-HU" sz="2400" dirty="0"/>
              <a:t>ha a munkáltató nem adja ki a munkavállaló részére a munkaviszony megszüntetésével összefüggő igazolásokat, </a:t>
            </a:r>
          </a:p>
          <a:p>
            <a:r>
              <a:rPr lang="hu-HU" sz="2400" dirty="0"/>
              <a:t>ha a munkáltató a megszüntető jognyilatkozatában nem oktatja ki a munkavállalót az igényérvényesítés módjáról és </a:t>
            </a:r>
            <a:r>
              <a:rPr lang="hu-HU" sz="2400" dirty="0" err="1"/>
              <a:t>határidejéről</a:t>
            </a:r>
            <a:r>
              <a:rPr lang="hu-HU" sz="2400" dirty="0"/>
              <a:t>,  </a:t>
            </a:r>
          </a:p>
          <a:p>
            <a:r>
              <a:rPr lang="hu-HU" sz="2400" dirty="0"/>
              <a:t>ha a munkáltató a megszüntető jognyilatkozatában tévesen jelöli meg az alkalmazandó jogszabályt.</a:t>
            </a:r>
          </a:p>
        </p:txBody>
      </p:sp>
    </p:spTree>
    <p:extLst>
      <p:ext uri="{BB962C8B-B14F-4D97-AF65-F5344CB8AC3E}">
        <p14:creationId xmlns:p14="http://schemas.microsoft.com/office/powerpoint/2010/main" val="132119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BA9ADC-A35F-4482-B236-1BC572B4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244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  <a:br>
              <a:rPr lang="hu-HU" sz="800" dirty="0"/>
            </a:br>
            <a:endParaRPr lang="hu-HU" sz="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AFE9F7-8AEB-46CB-913C-77F209CF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09286"/>
            <a:ext cx="8915400" cy="5401936"/>
          </a:xfrm>
        </p:spPr>
        <p:txBody>
          <a:bodyPr>
            <a:normAutofit fontScale="92500" lnSpcReduction="10000"/>
          </a:bodyPr>
          <a:lstStyle/>
          <a:p>
            <a:r>
              <a:rPr lang="hu-HU" sz="2400" b="1" dirty="0"/>
              <a:t>1967. évi II. törvény 31. §, 48/1979. (XII. 1.)  MT rendelet 29.§</a:t>
            </a:r>
          </a:p>
          <a:p>
            <a:r>
              <a:rPr lang="hu-HU" sz="2400" dirty="0"/>
              <a:t>a dolgozót olyan helyzetbe kellett hozni, </a:t>
            </a:r>
            <a:r>
              <a:rPr lang="hu-HU" sz="2400" dirty="0">
                <a:solidFill>
                  <a:srgbClr val="FF0000"/>
                </a:solidFill>
              </a:rPr>
              <a:t>mintha a munkaviszony meg sem szűnt volna</a:t>
            </a:r>
          </a:p>
          <a:p>
            <a:r>
              <a:rPr lang="hu-HU" sz="2400" dirty="0"/>
              <a:t>a dolgozót eredeti munkakörében </a:t>
            </a:r>
            <a:r>
              <a:rPr lang="hu-HU" sz="2400" dirty="0">
                <a:solidFill>
                  <a:srgbClr val="FF0000"/>
                </a:solidFill>
              </a:rPr>
              <a:t>tovább kellett foglalkoztatni</a:t>
            </a:r>
            <a:r>
              <a:rPr lang="hu-HU" sz="2400" dirty="0"/>
              <a:t>, </a:t>
            </a:r>
          </a:p>
          <a:p>
            <a:r>
              <a:rPr lang="hu-HU" sz="2400" dirty="0"/>
              <a:t>meg kellett téríteni </a:t>
            </a:r>
            <a:r>
              <a:rPr lang="hu-HU" sz="2400" dirty="0">
                <a:solidFill>
                  <a:srgbClr val="FF0000"/>
                </a:solidFill>
              </a:rPr>
              <a:t>elmaradt munkabérét </a:t>
            </a:r>
            <a:r>
              <a:rPr lang="hu-HU" sz="2400" dirty="0"/>
              <a:t>és egyéb </a:t>
            </a:r>
            <a:r>
              <a:rPr lang="hu-HU" sz="2400" dirty="0">
                <a:solidFill>
                  <a:srgbClr val="FF0000"/>
                </a:solidFill>
              </a:rPr>
              <a:t>járandóságait</a:t>
            </a:r>
            <a:r>
              <a:rPr lang="hu-HU" sz="2400" dirty="0"/>
              <a:t>, továbbá felmerült kárát. </a:t>
            </a:r>
          </a:p>
          <a:p>
            <a:r>
              <a:rPr lang="hu-HU" sz="2400" dirty="0">
                <a:solidFill>
                  <a:schemeClr val="tx1"/>
                </a:solidFill>
              </a:rPr>
              <a:t>a munkavállalónak </a:t>
            </a:r>
            <a:r>
              <a:rPr lang="hu-HU" sz="2400" dirty="0">
                <a:solidFill>
                  <a:srgbClr val="FF0000"/>
                </a:solidFill>
              </a:rPr>
              <a:t>kárenyhítési kötelezettsége </a:t>
            </a:r>
            <a:r>
              <a:rPr lang="hu-HU" sz="2400" dirty="0">
                <a:solidFill>
                  <a:schemeClr val="tx1"/>
                </a:solidFill>
              </a:rPr>
              <a:t>volt</a:t>
            </a:r>
          </a:p>
          <a:p>
            <a:r>
              <a:rPr lang="hu-HU" sz="2400" dirty="0"/>
              <a:t>a dolgozót kérelmére </a:t>
            </a:r>
            <a:r>
              <a:rPr lang="hu-HU" sz="2400" dirty="0">
                <a:solidFill>
                  <a:srgbClr val="FF0000"/>
                </a:solidFill>
              </a:rPr>
              <a:t>át kellett helyezni </a:t>
            </a:r>
            <a:r>
              <a:rPr lang="hu-HU" sz="2400" dirty="0"/>
              <a:t>ahhoz a munkáltatóhoz, ahol időközben munkaviszonyba lépett, </a:t>
            </a:r>
          </a:p>
          <a:p>
            <a:r>
              <a:rPr lang="hu-HU" sz="2400" dirty="0"/>
              <a:t>ha a dolgozó sem munkaviszonya fenntartását, sem áthelyezését nem kívánta, ezt úgy kellett tekinteni, mintha munkaviszonya a határozat </a:t>
            </a:r>
            <a:r>
              <a:rPr lang="hu-HU" sz="2400" dirty="0">
                <a:solidFill>
                  <a:srgbClr val="FF0000"/>
                </a:solidFill>
              </a:rPr>
              <a:t>jogerőre emelkedésének napjával közös megegyezéssel </a:t>
            </a:r>
            <a:r>
              <a:rPr lang="hu-HU" sz="2400" dirty="0"/>
              <a:t>szűnt volna meg.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1939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B2EB6B-088A-4AA1-9069-FCB314A8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796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0F6F01-BE88-4886-81BA-ABC84705B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34300"/>
            <a:ext cx="8915400" cy="5076922"/>
          </a:xfrm>
        </p:spPr>
        <p:txBody>
          <a:bodyPr>
            <a:normAutofit/>
          </a:bodyPr>
          <a:lstStyle/>
          <a:p>
            <a:r>
              <a:rPr lang="hu-HU" sz="2400" b="1" dirty="0"/>
              <a:t>A Munka Törvénykönyvéről szóló 1992. évi XXII. törvény (régi Mt.) 100. §</a:t>
            </a:r>
          </a:p>
          <a:p>
            <a:r>
              <a:rPr lang="hu-HU" sz="2400" dirty="0"/>
              <a:t>Főszabályként a munkavállalót kérelmére </a:t>
            </a:r>
            <a:r>
              <a:rPr lang="hu-HU" sz="2400" dirty="0">
                <a:solidFill>
                  <a:srgbClr val="FF0000"/>
                </a:solidFill>
              </a:rPr>
              <a:t>eredeti munkakörébe vissza kellett helyezni</a:t>
            </a:r>
            <a:r>
              <a:rPr lang="hu-HU" sz="2400" dirty="0"/>
              <a:t>, kivéve, ha a munkáltató bizonyította, hogy a visszahelyezés nem várható el tőle.</a:t>
            </a:r>
          </a:p>
          <a:p>
            <a:r>
              <a:rPr lang="hu-HU" sz="2400" dirty="0"/>
              <a:t> Visszahelyezés hiányában a munkaviszony az ítélet </a:t>
            </a:r>
            <a:r>
              <a:rPr lang="hu-HU" sz="2400" dirty="0">
                <a:solidFill>
                  <a:srgbClr val="FF0000"/>
                </a:solidFill>
              </a:rPr>
              <a:t>jogerőre emelkedésekor </a:t>
            </a:r>
            <a:r>
              <a:rPr lang="hu-HU" sz="2400" dirty="0"/>
              <a:t>szűnt meg. </a:t>
            </a:r>
          </a:p>
          <a:p>
            <a:r>
              <a:rPr lang="hu-HU" sz="2400" dirty="0"/>
              <a:t>A munkavállalót megillette elmaradt munkabére és járandóságai, visszahelyezés hiányában az ítélet </a:t>
            </a:r>
            <a:r>
              <a:rPr lang="hu-HU" sz="2400" dirty="0">
                <a:solidFill>
                  <a:srgbClr val="FF0000"/>
                </a:solidFill>
              </a:rPr>
              <a:t>jogerőre emelkedéséig</a:t>
            </a:r>
          </a:p>
        </p:txBody>
      </p:sp>
    </p:spTree>
    <p:extLst>
      <p:ext uri="{BB962C8B-B14F-4D97-AF65-F5344CB8AC3E}">
        <p14:creationId xmlns:p14="http://schemas.microsoft.com/office/powerpoint/2010/main" val="63600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871826-B32C-41B8-BF89-36982E4A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9819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367759D-F296-426F-A60E-9EAA8A6C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1235" y="439838"/>
            <a:ext cx="9143377" cy="5471384"/>
          </a:xfrm>
        </p:spPr>
        <p:txBody>
          <a:bodyPr>
            <a:normAutofit/>
          </a:bodyPr>
          <a:lstStyle/>
          <a:p>
            <a:r>
              <a:rPr lang="hu-HU" sz="2400" dirty="0"/>
              <a:t> Meg kellett téríteni a kárát, nem vagyoni kárát.</a:t>
            </a:r>
          </a:p>
          <a:p>
            <a:r>
              <a:rPr lang="hu-HU" sz="2400" dirty="0"/>
              <a:t>A munkavállalót </a:t>
            </a:r>
            <a:r>
              <a:rPr lang="hu-HU" sz="2400" dirty="0">
                <a:solidFill>
                  <a:srgbClr val="FF0000"/>
                </a:solidFill>
              </a:rPr>
              <a:t>nem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FF0000"/>
                </a:solidFill>
              </a:rPr>
              <a:t>terhelte kárenyhítési kötelezettség</a:t>
            </a:r>
          </a:p>
          <a:p>
            <a:r>
              <a:rPr lang="hu-HU" sz="2400" dirty="0"/>
              <a:t>– ha visszahelyezésre nem került sor, a munkáltató köteles volt a munkavállalónak megfizetni legalább </a:t>
            </a:r>
            <a:r>
              <a:rPr lang="hu-HU" sz="2400" dirty="0">
                <a:solidFill>
                  <a:srgbClr val="FF0000"/>
                </a:solidFill>
              </a:rPr>
              <a:t>kettő, de legfeljebb tizenkét havi átlagkeresetet</a:t>
            </a:r>
            <a:r>
              <a:rPr lang="hu-HU" sz="2400" dirty="0"/>
              <a:t>, amelynek mértékét a munkaügyi bíróság állapította meg az eset összes körülményei, elsődlegesen a jogsértés súlya alapján</a:t>
            </a:r>
          </a:p>
          <a:p>
            <a:r>
              <a:rPr lang="hu-HU" sz="2400" dirty="0"/>
              <a:t>1999. június 26. előtt ez a mérték a végkielégítés kétszerese volt</a:t>
            </a:r>
          </a:p>
        </p:txBody>
      </p:sp>
    </p:spTree>
    <p:extLst>
      <p:ext uri="{BB962C8B-B14F-4D97-AF65-F5344CB8AC3E}">
        <p14:creationId xmlns:p14="http://schemas.microsoft.com/office/powerpoint/2010/main" val="348926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998106-6361-4047-9D44-7B826C12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20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E931D0-1A42-41CA-9C02-991B5C458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r>
              <a:rPr lang="hu-HU" sz="2400" b="1" dirty="0"/>
              <a:t>A munka törvénykönyvéről szóló 2012. évi I. törvény (Mt.) 82-83. §</a:t>
            </a:r>
          </a:p>
          <a:p>
            <a:r>
              <a:rPr lang="hu-HU" sz="2400" dirty="0"/>
              <a:t>koncepcionális váltás: a munkáltatói jogellenes megszüntetés jogkövetkezményeit </a:t>
            </a:r>
            <a:r>
              <a:rPr lang="hu-HU" sz="2400" dirty="0">
                <a:solidFill>
                  <a:srgbClr val="FF0000"/>
                </a:solidFill>
              </a:rPr>
              <a:t>kártérítési alapra </a:t>
            </a:r>
            <a:r>
              <a:rPr lang="hu-HU" sz="2400" dirty="0"/>
              <a:t>helyezte, </a:t>
            </a:r>
          </a:p>
          <a:p>
            <a:r>
              <a:rPr lang="hu-HU" sz="2400" dirty="0"/>
              <a:t>a munkaviszony a jogellenes </a:t>
            </a:r>
            <a:r>
              <a:rPr lang="hu-HU" sz="2400" dirty="0">
                <a:solidFill>
                  <a:srgbClr val="FF0000"/>
                </a:solidFill>
              </a:rPr>
              <a:t>jognyilatkozat alapján megszűnik</a:t>
            </a:r>
          </a:p>
          <a:p>
            <a:r>
              <a:rPr lang="hu-HU" sz="2400" dirty="0"/>
              <a:t>A munkavállaló </a:t>
            </a:r>
            <a:r>
              <a:rPr lang="hu-HU" sz="2400" dirty="0">
                <a:solidFill>
                  <a:srgbClr val="FF0000"/>
                </a:solidFill>
              </a:rPr>
              <a:t>csak kivételesen, súlyos jogsértések esetén kérheti a munkaviszony helyreállítását </a:t>
            </a:r>
            <a:r>
              <a:rPr lang="hu-HU" sz="2400" dirty="0"/>
              <a:t>az elmaradt munkabér megfizetése mellett</a:t>
            </a:r>
          </a:p>
          <a:p>
            <a:r>
              <a:rPr lang="hu-HU" sz="2400" dirty="0"/>
              <a:t>A munkaviszony helyreállításának mellőzését a munkáltató nem kérheti</a:t>
            </a:r>
          </a:p>
        </p:txBody>
      </p:sp>
    </p:spTree>
    <p:extLst>
      <p:ext uri="{BB962C8B-B14F-4D97-AF65-F5344CB8AC3E}">
        <p14:creationId xmlns:p14="http://schemas.microsoft.com/office/powerpoint/2010/main" val="168850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DB3B9A-FCB7-4C6F-9C96-805B6313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567159"/>
            <a:ext cx="8911687" cy="56951"/>
          </a:xfrm>
        </p:spPr>
        <p:txBody>
          <a:bodyPr>
            <a:noAutofit/>
          </a:bodyPr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1DF3D99-93C9-4B44-8278-35B99998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r>
              <a:rPr lang="hu-HU" sz="2400" dirty="0"/>
              <a:t>A kártérítés </a:t>
            </a:r>
            <a:r>
              <a:rPr lang="hu-HU" sz="2400" dirty="0">
                <a:solidFill>
                  <a:srgbClr val="FF0000"/>
                </a:solidFill>
              </a:rPr>
              <a:t>nem teljes </a:t>
            </a:r>
            <a:r>
              <a:rPr lang="hu-HU" sz="2400" dirty="0"/>
              <a:t>körű, mivel a sérelmet szenvedett munkavállaló elmaradt jövedelmét a törvény 12 havi távolléti díjban limitálja</a:t>
            </a:r>
          </a:p>
          <a:p>
            <a:r>
              <a:rPr lang="hu-HU" sz="2400" dirty="0"/>
              <a:t>A munkavállalót kárenyhítési kötelezettség terheli</a:t>
            </a:r>
          </a:p>
          <a:p>
            <a:r>
              <a:rPr lang="hu-HU" sz="2400" dirty="0"/>
              <a:t>A munkavállaló elmaradt jövedelem helyett, vagy annak hiányában kompenzációs (átalány) kártérítésként kérheti a munkáltatói felmondás esetén irányadó felmondási időre járó távolléti díjnak megfelelő összeg megfizetését</a:t>
            </a:r>
          </a:p>
        </p:txBody>
      </p:sp>
    </p:spTree>
    <p:extLst>
      <p:ext uri="{BB962C8B-B14F-4D97-AF65-F5344CB8AC3E}">
        <p14:creationId xmlns:p14="http://schemas.microsoft.com/office/powerpoint/2010/main" val="1247186489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226</TotalTime>
  <Words>862</Words>
  <Application>Microsoft Office PowerPoint</Application>
  <PresentationFormat>Szélesvásznú</PresentationFormat>
  <Paragraphs>80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Szálak</vt:lpstr>
      <vt:lpstr>Prevenció és reparáció – Mennyiben tölti be rendeltetését – az ítélkezési gyakorlatra is figyelemmel – a munka törvénykönyve jogellenes munkaviszony-megszüntetés jogkövetkezményeinek szabályozása?</vt:lpstr>
      <vt:lpstr>.</vt:lpstr>
      <vt:lpstr>.</vt:lpstr>
      <vt:lpstr>.</vt:lpstr>
      <vt:lpstr>. 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 és reparáció – Mennyiben tölti be rendeltetését – az ítélkezési gyakorlatra is figyelemmel – a munka törvénykönyve jogellenes munkaviszony-megszüntetés jogkövetkezményeinek szabályozása?</dc:title>
  <dc:creator>Tánczos Rita dr.</dc:creator>
  <cp:lastModifiedBy>Krisztina</cp:lastModifiedBy>
  <cp:revision>21</cp:revision>
  <dcterms:created xsi:type="dcterms:W3CDTF">2019-10-15T15:44:25Z</dcterms:created>
  <dcterms:modified xsi:type="dcterms:W3CDTF">2019-11-04T05:39:11Z</dcterms:modified>
</cp:coreProperties>
</file>