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1"/>
  </p:handoutMasterIdLst>
  <p:sldIdLst>
    <p:sldId id="256" r:id="rId2"/>
    <p:sldId id="339" r:id="rId3"/>
    <p:sldId id="341" r:id="rId4"/>
    <p:sldId id="307" r:id="rId5"/>
    <p:sldId id="282" r:id="rId6"/>
    <p:sldId id="333" r:id="rId7"/>
    <p:sldId id="337" r:id="rId8"/>
    <p:sldId id="338" r:id="rId9"/>
    <p:sldId id="342" r:id="rId10"/>
    <p:sldId id="343" r:id="rId11"/>
    <p:sldId id="344" r:id="rId12"/>
    <p:sldId id="345" r:id="rId13"/>
    <p:sldId id="346" r:id="rId14"/>
    <p:sldId id="347" r:id="rId15"/>
    <p:sldId id="340" r:id="rId16"/>
    <p:sldId id="281" r:id="rId17"/>
    <p:sldId id="280" r:id="rId18"/>
    <p:sldId id="269" r:id="rId19"/>
    <p:sldId id="272" r:id="rId20"/>
    <p:sldId id="270" r:id="rId21"/>
    <p:sldId id="271" r:id="rId22"/>
    <p:sldId id="273" r:id="rId23"/>
    <p:sldId id="274" r:id="rId24"/>
    <p:sldId id="275" r:id="rId25"/>
    <p:sldId id="277" r:id="rId26"/>
    <p:sldId id="278" r:id="rId27"/>
    <p:sldId id="279" r:id="rId28"/>
    <p:sldId id="348" r:id="rId29"/>
    <p:sldId id="350" r:id="rId30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69" autoAdjust="0"/>
  </p:normalViewPr>
  <p:slideViewPr>
    <p:cSldViewPr snapToGrid="0" snapToObject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8" y="6063144"/>
            <a:ext cx="1788894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b.hu/hu/sajto/rendkivuli-felmondasban-foglalt-azon-indok-jogszeru-miszerint-szakszervezet-elnoke-jogait-n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762000" y="609600"/>
            <a:ext cx="78486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solidFill>
                <a:srgbClr val="56626A"/>
              </a:solidFill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872519"/>
            <a:ext cx="7772400" cy="1470025"/>
          </a:xfrm>
        </p:spPr>
        <p:txBody>
          <a:bodyPr>
            <a:noAutofit/>
          </a:bodyPr>
          <a:lstStyle/>
          <a:p>
            <a:br>
              <a:rPr lang="hu-HU" sz="3200" dirty="0"/>
            </a:br>
            <a:r>
              <a:rPr lang="hu-HU" sz="3200" dirty="0"/>
              <a:t> </a:t>
            </a:r>
            <a:r>
              <a:rPr lang="hu-HU" sz="3200" b="1" i="1" dirty="0"/>
              <a:t>Korlátok a szakszervezeti tisztségviselő, az üzemi tanácstag és a munkavédelmi képviselő munkaviszonya megszüntetéséhez </a:t>
            </a:r>
            <a:endParaRPr lang="en-US" sz="32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42" y="3983611"/>
            <a:ext cx="4429916" cy="132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6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8CDD48-4681-499B-B56B-E9861F8E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/>
              <a:t>Változnia kell-e / változott-e a gyakorlat?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DF15B5-7EF7-4B84-829F-AF9105812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Lőrincz György álláspontja: </a:t>
            </a:r>
          </a:p>
          <a:p>
            <a:r>
              <a:rPr lang="hu-HU" dirty="0"/>
              <a:t>Tilalmat a szakszervezeti egyetértés feloldja</a:t>
            </a:r>
          </a:p>
          <a:p>
            <a:r>
              <a:rPr lang="hu-HU" dirty="0"/>
              <a:t>Mt. 7. § másképpen magyarázza</a:t>
            </a:r>
          </a:p>
          <a:p>
            <a:r>
              <a:rPr lang="hu-HU" dirty="0"/>
              <a:t>a felek érdekegyensúlyának helyreállítása helyett a munkáltató különös méltánylást érdemlő érdekét kívánja védeni. Munkáltató bizonyít</a:t>
            </a:r>
          </a:p>
        </p:txBody>
      </p:sp>
    </p:spTree>
    <p:extLst>
      <p:ext uri="{BB962C8B-B14F-4D97-AF65-F5344CB8AC3E}">
        <p14:creationId xmlns:p14="http://schemas.microsoft.com/office/powerpoint/2010/main" val="49324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23BC4D-B227-460A-ADDC-7B10EE97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A bírói gyakorlat nem változott 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A21686-A618-4884-93CA-9A5BBC893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Mfv.10297/2015. összevetést kell elvégeznie – nem minősül-e joggal való visszaélésnek</a:t>
            </a:r>
          </a:p>
          <a:p>
            <a:r>
              <a:rPr lang="hu-HU" dirty="0"/>
              <a:t>jogszerű indokolásnak alaposnak kell lennie: </a:t>
            </a:r>
          </a:p>
          <a:p>
            <a:pPr lvl="1"/>
            <a:r>
              <a:rPr lang="hu-HU" dirty="0"/>
              <a:t>a) elnehezülés (zavartalan működés) és aránytalan súlyos hátrány (régi Mt. 28. § (2), mint a munkáltatónak a jogviszony fenntartása</a:t>
            </a:r>
          </a:p>
          <a:p>
            <a:pPr lvl="1"/>
            <a:r>
              <a:rPr lang="hu-HU" dirty="0"/>
              <a:t>b) hátrányos megkülönböztetés</a:t>
            </a:r>
          </a:p>
          <a:p>
            <a:endParaRPr lang="hu-HU" dirty="0"/>
          </a:p>
          <a:p>
            <a:r>
              <a:rPr lang="hu-HU" dirty="0"/>
              <a:t>bizonyítás: a tevékenység feltétlenül a konkrét személyhez kötött</a:t>
            </a:r>
          </a:p>
          <a:p>
            <a:r>
              <a:rPr lang="hu-HU" dirty="0"/>
              <a:t>mindkét fél számára jelentkező előnyöket és hátrányokat méltatni kell figyelembe véve a társadalmi értékítéletet és gyakorlatot is EBH2004.1147.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Tercsák</a:t>
            </a:r>
            <a:r>
              <a:rPr lang="hu-HU" dirty="0"/>
              <a:t> Tamás: nyílt érdekmérlegelés</a:t>
            </a:r>
          </a:p>
          <a:p>
            <a:r>
              <a:rPr lang="hu-HU" dirty="0"/>
              <a:t>jogos, méltányos érdekeinek az összevetése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406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6A33D5-0AAF-4B74-A6B0-C15BE18A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/>
              <a:t>A joggal való visszaélés tilalmának ítélkezési gyakorlata 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8B9C88-2198-4265-9392-30AC1A43B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2015-ig vizsgálta az ítéleteket</a:t>
            </a:r>
          </a:p>
          <a:p>
            <a:r>
              <a:rPr lang="hu-HU" dirty="0"/>
              <a:t>Mt. 7. § (2) nem szerződéses nyilatkozat pótlása, hanem 3. személy előzetes egyetértése az intézkedés jogszerűségi feltétele (eddig jogi analógiával)</a:t>
            </a:r>
          </a:p>
          <a:p>
            <a:endParaRPr lang="hu-HU" dirty="0"/>
          </a:p>
          <a:p>
            <a:r>
              <a:rPr lang="hu-HU" dirty="0"/>
              <a:t>Egy esetet kiemel: ha a munkavállaló mentesített a munkavégzés alól, akkor nem érinti az oktatói létszámcsökkentés</a:t>
            </a:r>
          </a:p>
          <a:p>
            <a:r>
              <a:rPr lang="hu-HU" dirty="0"/>
              <a:t>az érdeksérelem másképpen nem hárítható el -orvoslást nyert, mert más oktató elláthatja a feladatot.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13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9FCB78-D54C-4C58-8B89-1F7B39A9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Kommentárok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761AE1-5730-4E7E-8FF0-0D18F491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 err="1"/>
              <a:t>Cséffán</a:t>
            </a:r>
            <a:r>
              <a:rPr lang="hu-HU" dirty="0"/>
              <a:t> a korábban kialakult gyakorlat irányadó lehet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nyilatkozat ítélettel pótolható, ha</a:t>
            </a:r>
          </a:p>
          <a:p>
            <a:pPr lvl="0"/>
            <a:r>
              <a:rPr lang="hu-HU" dirty="0"/>
              <a:t>a munkáltató tervezett intézkedése érdemlegesen a munkahelyen működő szakszervezeti szervnek a zavartalan és folyamatos működését nem akadályozza (aránytalanul nem nehezíti el)</a:t>
            </a:r>
          </a:p>
          <a:p>
            <a:pPr lvl="0"/>
            <a:r>
              <a:rPr lang="hu-HU" dirty="0"/>
              <a:t>a tervezett intézkedés elmaradása a munkáltatóra nézve aránytalan súlyos hátránnyal járna </a:t>
            </a:r>
          </a:p>
          <a:p>
            <a:pPr lvl="0"/>
            <a:r>
              <a:rPr lang="hu-HU" dirty="0"/>
              <a:t>az intézkedés a szakszervezeti érdekképviseleti tevékenységében való közreműködés miatti hátrányos megkülönböztetést nem eredményezne</a:t>
            </a:r>
          </a:p>
          <a:p>
            <a:pPr lvl="0"/>
            <a:r>
              <a:rPr lang="hu-HU" dirty="0"/>
              <a:t>az intézkedés a tisztségviselőt érintő személyes retorziót nem jelent,</a:t>
            </a:r>
          </a:p>
          <a:p>
            <a:pPr lvl="0"/>
            <a:r>
              <a:rPr lang="hu-HU" dirty="0"/>
              <a:t>az egyetértés megtagadása bármely más okból rendeltetésellenes</a:t>
            </a:r>
          </a:p>
          <a:p>
            <a:r>
              <a:rPr lang="hu-HU" dirty="0"/>
              <a:t>megalapozatlana hivatkozás pusztán arra, hogy a gazdálkodásában rejlő okon nyugvó megszüntetés (jogszerű átszervezés) elve kizárja az egyetértés megtagadásnak jogszerűségét. EH240.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70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87F73A-D259-4803-ADCC-0675181A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Jogkövetkezmény lehet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D73DB-8F18-4D72-8099-493ECA6A7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/>
              <a:t>Megállapította: 2013. évi CCLII. törvény 175. § (14). Hatályos: 2014. III. 15-től.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Mt. 83. § </a:t>
            </a:r>
            <a:r>
              <a:rPr lang="pt-BR" dirty="0"/>
              <a:t>(1) A munkavállaló kérelmére a bíróság a munkaviszonyt helyreállítja,</a:t>
            </a:r>
            <a:r>
              <a:rPr lang="hu-HU" dirty="0"/>
              <a:t> ha</a:t>
            </a:r>
          </a:p>
          <a:p>
            <a:pPr marL="0" indent="0">
              <a:buNone/>
            </a:pPr>
            <a:r>
              <a:rPr lang="hu-HU" i="1" dirty="0"/>
              <a:t>a) </a:t>
            </a:r>
            <a:r>
              <a:rPr lang="hu-HU" dirty="0"/>
              <a:t>a munkaviszony megszüntetése az egyenlő bánásmód követelményébe,</a:t>
            </a:r>
          </a:p>
          <a:p>
            <a:pPr marL="0" indent="0">
              <a:buNone/>
            </a:pPr>
            <a:r>
              <a:rPr lang="pt-BR" i="1" dirty="0"/>
              <a:t>b) </a:t>
            </a:r>
            <a:r>
              <a:rPr lang="pt-BR" dirty="0"/>
              <a:t>a 65. § (3) bekezdésébe,</a:t>
            </a:r>
          </a:p>
          <a:p>
            <a:pPr marL="0" indent="0">
              <a:buNone/>
            </a:pPr>
            <a:r>
              <a:rPr lang="hu-HU" b="1" i="1" u="sng" dirty="0"/>
              <a:t>c) </a:t>
            </a:r>
            <a:r>
              <a:rPr lang="hu-HU" b="1" u="sng" dirty="0"/>
              <a:t>a 273. § (1) bekezdésébe ütközött,</a:t>
            </a:r>
          </a:p>
          <a:p>
            <a:pPr marL="0" indent="0">
              <a:buNone/>
            </a:pPr>
            <a:r>
              <a:rPr lang="hu-HU" b="1" i="1" u="sng" dirty="0"/>
              <a:t>d) </a:t>
            </a:r>
            <a:r>
              <a:rPr lang="hu-HU" b="1" u="sng" dirty="0"/>
              <a:t>a munkavállaló a munkaviszony megszüntetésekor munkavállalói képviselő volt,</a:t>
            </a:r>
          </a:p>
          <a:p>
            <a:pPr marL="0" indent="0">
              <a:buNone/>
            </a:pPr>
            <a:r>
              <a:rPr lang="hu-HU" i="1" dirty="0"/>
              <a:t>e) </a:t>
            </a:r>
            <a:r>
              <a:rPr lang="hu-HU" dirty="0"/>
              <a:t>a munkavállaló a munkaviszony közös megegyezéssel történő megszüntetését sikerrel támadja…</a:t>
            </a:r>
          </a:p>
        </p:txBody>
      </p:sp>
    </p:spTree>
    <p:extLst>
      <p:ext uri="{BB962C8B-B14F-4D97-AF65-F5344CB8AC3E}">
        <p14:creationId xmlns:p14="http://schemas.microsoft.com/office/powerpoint/2010/main" val="13367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529F8A-D4DE-4E51-8809-CA4FF3252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Munkavállalói képviselő fogalma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F07782-C32C-40C1-82FE-8E871676C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dirty="0"/>
              <a:t>Mt. 294. § (1) e)</a:t>
            </a:r>
            <a:endParaRPr lang="hu-HU" dirty="0"/>
          </a:p>
          <a:p>
            <a:r>
              <a:rPr lang="hu-HU" i="1" dirty="0"/>
              <a:t>Megállapította: 2017. évi CLIX. törvény 202. § (7). Hatályos: 2018. I. 1-től.</a:t>
            </a:r>
            <a:endParaRPr lang="hu-HU" dirty="0"/>
          </a:p>
          <a:p>
            <a:r>
              <a:rPr lang="hu-HU" dirty="0"/>
              <a:t>munkavállalói képviselő: </a:t>
            </a:r>
          </a:p>
          <a:p>
            <a:pPr lvl="1"/>
            <a:r>
              <a:rPr lang="hu-HU" dirty="0"/>
              <a:t>az üzemi tanács tagja, az üzemi megbízott, </a:t>
            </a:r>
          </a:p>
          <a:p>
            <a:pPr lvl="1"/>
            <a:r>
              <a:rPr lang="hu-HU" dirty="0"/>
              <a:t>A 273. § (3)-(4) bekezdése szerinti szakszervezeti tisztségviselő, </a:t>
            </a:r>
          </a:p>
          <a:p>
            <a:pPr lvl="1"/>
            <a:r>
              <a:rPr lang="hu-HU" dirty="0"/>
              <a:t>a gazdasági társaság felügyelő bizottságának munkavállaló képviselője,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768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A6607C-CF73-456A-8DC3-EC93D146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/>
              <a:t>Kártérítésre kötelezhető a szakszervezet?</a:t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576863E-1EB0-440B-BC14-FA61D678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EBH2007.1714. a hozzájárulás megtagadásával okozott kárért</a:t>
            </a:r>
          </a:p>
          <a:p>
            <a:r>
              <a:rPr lang="hu-HU" dirty="0"/>
              <a:t>egyetértő nyilatkozat bírósági ítélettel pótlása esetén kár: kifizetett többletbér és -végkielégítés</a:t>
            </a:r>
          </a:p>
          <a:p>
            <a:r>
              <a:rPr lang="hu-HU" dirty="0"/>
              <a:t>egyetértési jog gyakorlásánál saját akadálymentes működését tartja szem előtt, a munkáltató szempontok figyelembe vétele nem várható el</a:t>
            </a:r>
          </a:p>
          <a:p>
            <a:r>
              <a:rPr lang="hu-HU" dirty="0"/>
              <a:t>a téves ténymegállapítás vagy következtetés önmagában nem elegendő felróható magatartás megállapításához - csak ha kirívóan okszerűtlen értékelés, kirívóan súlyos jogalkalmazási jogértelmezési tévedés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669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8769AE-9886-4031-AFCA-3EA8FEDE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Diszkrimináció elleni védelem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CE067C-9F3D-4DD5-ACFD-67D3AF48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dirty="0" err="1"/>
              <a:t>Ebktv</a:t>
            </a:r>
            <a:r>
              <a:rPr lang="hu-HU" dirty="0"/>
              <a:t>. zaklatás, megtorlás - párhuzamos védelem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2011. Fővárosi Bíróság</a:t>
            </a:r>
            <a:r>
              <a:rPr lang="hu-HU" dirty="0"/>
              <a:t> – 1 </a:t>
            </a:r>
            <a:r>
              <a:rPr lang="hu-HU" dirty="0" err="1"/>
              <a:t>mio</a:t>
            </a:r>
            <a:r>
              <a:rPr lang="hu-HU" dirty="0"/>
              <a:t> Ft </a:t>
            </a:r>
          </a:p>
          <a:p>
            <a:r>
              <a:rPr lang="hu-HU" dirty="0"/>
              <a:t>szakszervezeti és üzemi tanácsi tisztségviselő munkaviszony megszüntetése miatt egyén jogvita</a:t>
            </a:r>
          </a:p>
          <a:p>
            <a:r>
              <a:rPr lang="hu-HU" dirty="0"/>
              <a:t>+ hatósági panasz – ellenséges, megszégyenítő vagy támadó környezet kialakítása</a:t>
            </a:r>
          </a:p>
          <a:p>
            <a:pPr marL="0" indent="0">
              <a:buNone/>
            </a:pPr>
            <a:r>
              <a:rPr lang="hu-HU" b="1" dirty="0"/>
              <a:t>EBH 115/2011</a:t>
            </a:r>
            <a:r>
              <a:rPr lang="hu-HU" dirty="0"/>
              <a:t>. – eltiltás a jogsértő magatartástól</a:t>
            </a:r>
          </a:p>
          <a:p>
            <a:r>
              <a:rPr lang="hu-HU" dirty="0"/>
              <a:t>egyházi fenntartású szeretetotthon – szakszervezet alapítása miatt zaklatás</a:t>
            </a:r>
          </a:p>
          <a:p>
            <a:pPr marL="0" indent="0">
              <a:buNone/>
            </a:pPr>
            <a:r>
              <a:rPr lang="hu-HU" b="1" dirty="0"/>
              <a:t>EBH 130/2015</a:t>
            </a:r>
            <a:r>
              <a:rPr lang="hu-HU" dirty="0"/>
              <a:t>. – eltiltás a jogsértő magatartástól</a:t>
            </a:r>
          </a:p>
          <a:p>
            <a:r>
              <a:rPr lang="hu-HU" dirty="0"/>
              <a:t>előadóművész szakszervezeti tisztségviselő kirekesztése a munkából</a:t>
            </a:r>
          </a:p>
          <a:p>
            <a:r>
              <a:rPr lang="hu-HU" dirty="0"/>
              <a:t>„tényleges aktív érdekképviseleti feladatot ellát-e?”</a:t>
            </a:r>
          </a:p>
          <a:p>
            <a:pPr marL="0" indent="0">
              <a:buNone/>
            </a:pPr>
            <a:r>
              <a:rPr lang="hu-HU" b="1" dirty="0"/>
              <a:t>Kúria ítélete 2016-ban – Kfv.II.37.834/2015/5.</a:t>
            </a:r>
            <a:r>
              <a:rPr lang="hu-HU" dirty="0"/>
              <a:t> – 1 </a:t>
            </a:r>
            <a:r>
              <a:rPr lang="hu-HU" dirty="0" err="1"/>
              <a:t>mio</a:t>
            </a:r>
            <a:r>
              <a:rPr lang="hu-HU" dirty="0"/>
              <a:t> Ft</a:t>
            </a:r>
          </a:p>
          <a:p>
            <a:r>
              <a:rPr lang="hu-HU" dirty="0"/>
              <a:t>szakszervezeti tisztségviselők munkaviszonyának megszüntetése után</a:t>
            </a:r>
          </a:p>
          <a:p>
            <a:r>
              <a:rPr lang="hu-HU" dirty="0"/>
              <a:t>a szervezett tagok „kiléptetése” – megfélemlítő, zaklató, emberi méltóságot sértő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607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/>
              <a:t>A munkavállaló képviselők védelmének elemei az európai és nemzetközi gyakorlatban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Az EUMSZ 151. § f) pontja a munkavállalók képviselőinek védelmét általánosan rögzíti </a:t>
            </a:r>
          </a:p>
          <a:p>
            <a:r>
              <a:rPr lang="hu-HU" dirty="0"/>
              <a:t>A Módosított Európai Szociális Karta 24. cikkelye a munkavállalók elbocsátás elleni védelmét általában tartalmazza. - nem ratifikált</a:t>
            </a:r>
          </a:p>
          <a:p>
            <a:endParaRPr lang="hu-HU" dirty="0"/>
          </a:p>
          <a:p>
            <a:r>
              <a:rPr lang="hu-HU" dirty="0"/>
              <a:t>A Karta Függeléke a 24. cikkelyhez 4 pontos indoklást fűzött.</a:t>
            </a:r>
          </a:p>
          <a:p>
            <a:r>
              <a:rPr lang="hu-HU" dirty="0"/>
              <a:t>A Függelék egyik indoklása azt részletezi, hogy bizonyos esetekben általánossá kell tenni, hogy ezen körülmények bekövetkezése jogellenes munkaviszony megszüntetést eredményez: </a:t>
            </a:r>
          </a:p>
          <a:p>
            <a:r>
              <a:rPr lang="hu-HU" dirty="0"/>
              <a:t>a) szakszervezeti tagság, vagy részvétel szakszervezeti tevékenységben a munkaidőn kívül, vagy a munkáltató hozzájárulásával munkaidőn belül; </a:t>
            </a:r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25876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EC7D59-9E7A-40AF-B9FA-5372BE7D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 Az üzemi tanács elnökének védelme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1A0FB2-AAA2-4049-99A8-3BF9D134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Mt. 260. § (3) </a:t>
            </a:r>
          </a:p>
          <a:p>
            <a:r>
              <a:rPr lang="hu-HU" dirty="0"/>
              <a:t>megszüntetéshez üzemi tanács / munkavállalók közösségének egyetértése</a:t>
            </a:r>
          </a:p>
          <a:p>
            <a:r>
              <a:rPr lang="hu-HU" dirty="0"/>
              <a:t>megbízatás idejére + 6 hónap (feltéve 12 hónapig betöltött tisztség)</a:t>
            </a:r>
          </a:p>
          <a:p>
            <a:r>
              <a:rPr lang="hu-HU" dirty="0"/>
              <a:t>8 nap az indokolt egyet nem értés közlésére</a:t>
            </a:r>
          </a:p>
          <a:p>
            <a:r>
              <a:rPr lang="hu-HU" dirty="0"/>
              <a:t>Mt. 7.§ (2) alapján az ÜT nyilatkozata pótolható</a:t>
            </a:r>
          </a:p>
          <a:p>
            <a:r>
              <a:rPr lang="hu-HU" dirty="0"/>
              <a:t>? munkavállalók közösségének egyet nem értése, milyen indokkal</a:t>
            </a:r>
          </a:p>
          <a:p>
            <a:r>
              <a:rPr lang="hu-HU" dirty="0"/>
              <a:t>? vagy eredménytelen, érvénytelen szavazás</a:t>
            </a:r>
          </a:p>
          <a:p>
            <a:r>
              <a:rPr lang="hu-HU" dirty="0"/>
              <a:t>Vizsgálható, hogy mennyiben felel meg a 2002/14/EK irányelv, illetve az ILO 135. sz. Egyezmény rendelkezéseinek.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53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A0C4ED-E407-4E19-B62A-9B40D642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/>
              <a:t>A munkavállaló képviselők védelmének elemei az európai és nemzetközi gyakorlatban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2BB865-BD32-4D3F-8F99-26B9063B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Az EUMSZ 151. § f) pontja a munkavállalók képviselőinek védelmét általánosan rögzíti </a:t>
            </a:r>
          </a:p>
          <a:p>
            <a:r>
              <a:rPr lang="hu-HU" dirty="0"/>
              <a:t>A Módosított Európai Szociális Karta 24. cikkelye a munkavállalók elbocsátás elleni védelmét általában tartalmazza. - nem ratifikált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A Karta Függeléke a 24. cikkelyhez 4 pontos indoklást fűzött.</a:t>
            </a:r>
          </a:p>
          <a:p>
            <a:r>
              <a:rPr lang="hu-HU" dirty="0"/>
              <a:t>A Függelék egyik indoklása azt részletezi, hogy bizonyos esetekben általánossá kell tenni, hogy ezen körülmények bekövetkezése jogellenes munkaviszony megszüntetést eredményez: </a:t>
            </a:r>
          </a:p>
          <a:p>
            <a:r>
              <a:rPr lang="hu-HU" dirty="0"/>
              <a:t>a) szakszervezeti tagság, vagy részvétel szakszervezeti tevékenységben a munkaidőn kívül, vagy a munkáltató hozzájárulásával munkaidőn belül;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2983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39D219-3D12-44BA-B79F-AA348F01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9FB746-B961-40CF-9A79-27A491BD2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ILO 135. sz. Egyezménye </a:t>
            </a:r>
          </a:p>
          <a:p>
            <a:r>
              <a:rPr lang="hu-HU" dirty="0"/>
              <a:t>A munkavállalók üzemi képviselőinek védelméről és kedvezményeiről szóló egyezmény részletesebben szabályozza a képviselők védelmét. A jelen előadás szempontjából lényeges, hogy az Egyezmény a védelem körében nevesíti a felmondást – egyedüliként – mint lehetséges hátrányos munkáltatói intézkedést, amelyet a munkavállalói képviselővel szemben alkalmazott a munkáltató.</a:t>
            </a:r>
          </a:p>
        </p:txBody>
      </p:sp>
    </p:spTree>
    <p:extLst>
      <p:ext uri="{BB962C8B-B14F-4D97-AF65-F5344CB8AC3E}">
        <p14:creationId xmlns:p14="http://schemas.microsoft.com/office/powerpoint/2010/main" val="3951468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26757A-39BD-4634-A845-90EDEB79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520CE5-EE04-45D2-9BE0-6950A4185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munkavállalók tájékoztatása és a velük folytatott konzultáció általános kereteiről szóló 2002/14/EK irányelv rögzíti a munkavállalók képviselőinek a védelmét. Ezen irányelv lényeges célkitűzései között szerepel a szociális partnerek közötti párbeszéd elősegítése, a munkavállalók és munkáltatók közötti konzultáció fejlesztése, a munkavállalói részvétel elősegítése.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Az Európai Üzemi Tanács létrehozásáról szóló 2009/38/EK irányelv a harmadik olyan európai szintű jogi norma, amely a munkavállalók képviselőinek a védelmét írja elő.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9037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C34285-FACD-4A82-872C-D5BAEC2E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/>
              <a:t>A munkavédelmi képviselet és jellemzői</a:t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6AB99C8-14B8-40E4-8B1E-DB3EEA034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törvény nem bízza a munkáltató „józan” belátására</a:t>
            </a:r>
          </a:p>
          <a:p>
            <a:r>
              <a:rPr lang="hu-HU" dirty="0"/>
              <a:t>a választás megszervezésének kötelezettsége</a:t>
            </a:r>
          </a:p>
          <a:p>
            <a:r>
              <a:rPr lang="hu-HU" dirty="0"/>
              <a:t>„konzultálni mindig kell”</a:t>
            </a:r>
          </a:p>
          <a:p>
            <a:r>
              <a:rPr lang="hu-HU" dirty="0"/>
              <a:t>az alapjogi védelem egyik formája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/>
              <a:t>Munkavédelmi képviselő</a:t>
            </a:r>
          </a:p>
          <a:p>
            <a:r>
              <a:rPr lang="hu-HU" dirty="0"/>
              <a:t>Mvt. 70./A § - </a:t>
            </a:r>
          </a:p>
          <a:p>
            <a:r>
              <a:rPr lang="hu-HU" dirty="0"/>
              <a:t>89/391. irányelv, 155 ILO egyezmény (2000. évi LXXV. tv)</a:t>
            </a:r>
          </a:p>
          <a:p>
            <a:r>
              <a:rPr lang="hu-HU" dirty="0"/>
              <a:t>Mvt. 6/A. § Munkavédelmi képviselő: olyan, a munkavállalók által választott személy, aki a munkáltatóval való együttműködés során képviseli az egészséget nem veszélyeztető és biztonságos munkavégzéssel összefüggő munkavállalói jogokat és érdekeket.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8631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732F46-15CE-477E-9CB1-F5851EEB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Kit illet meg védelem?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985716-CAEB-42F6-8CF3-F49F014AD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/>
              <a:t>a megválasztott képviselőt</a:t>
            </a:r>
          </a:p>
          <a:p>
            <a:r>
              <a:rPr lang="hu-HU" dirty="0"/>
              <a:t>de lejárt mandátum esetén is – feltéve, hogy gyakorolja, és a munkáltató konzultál vele BH 2012.171.</a:t>
            </a:r>
          </a:p>
          <a:p>
            <a:pPr marL="0" indent="0">
              <a:buNone/>
            </a:pPr>
            <a:r>
              <a:rPr lang="hu-HU" dirty="0"/>
              <a:t>15/2016. munkaügyi elvi határozat </a:t>
            </a:r>
          </a:p>
          <a:p>
            <a:r>
              <a:rPr lang="hu-HU" dirty="0"/>
              <a:t>számukra tekintet nélkül munkajogi védelemben kell részesülniük</a:t>
            </a:r>
          </a:p>
          <a:p>
            <a:pPr marL="0" indent="0">
              <a:buNone/>
            </a:pPr>
            <a:r>
              <a:rPr lang="hu-HU" dirty="0"/>
              <a:t>Mvt. 2016. évi módosítása kifejezetté teszi: „valamennyi munkavédelmi képviselő” (76.§ (3) </a:t>
            </a:r>
            <a:r>
              <a:rPr lang="hu-HU" dirty="0" err="1"/>
              <a:t>bek</a:t>
            </a:r>
            <a:r>
              <a:rPr lang="hu-HU" dirty="0"/>
              <a:t>.)</a:t>
            </a:r>
          </a:p>
          <a:p>
            <a:r>
              <a:rPr lang="hu-HU" dirty="0"/>
              <a:t>kizáró szabály hiányában „túlvédett” (szakszervezeti tisztségviselő, üzemi tanács elnöke)</a:t>
            </a:r>
          </a:p>
          <a:p>
            <a:r>
              <a:rPr lang="hu-HU" dirty="0"/>
              <a:t>A széleskörű feladatokhoz hatékony munkajogi védelem</a:t>
            </a:r>
          </a:p>
          <a:p>
            <a:r>
              <a:rPr lang="hu-HU" dirty="0"/>
              <a:t>Jogosítványaik „szinte mindenre felhatalmazzák”</a:t>
            </a:r>
          </a:p>
          <a:p>
            <a:r>
              <a:rPr lang="hu-HU" dirty="0"/>
              <a:t>Bizottság esetében is önálló jogok illetik meg a képviselőt. (70/A. § (4) Bizottság létrehozása esetén a munkavédelmi képviselőt megillető jogokat - ha azok a munkavállalók összességét érintik - a bizottság gyakorolja.)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905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53CAE2-C85B-4F00-9F42-11253F96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A képviselő tevékenységének alapjai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D28A53-FF44-42D5-B009-3D3E6B49B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Mvt. 71 § a munkavédelmi képviselőnek és a munkáltatónak az egészséget nem veszélyeztető és biztonságos munkavégzés érdekében </a:t>
            </a:r>
            <a:r>
              <a:rPr lang="hu-HU" b="1" dirty="0"/>
              <a:t>együtt kell működniük,</a:t>
            </a:r>
            <a:r>
              <a:rPr lang="hu-HU" dirty="0"/>
              <a:t> jogaikat és kötelezettségeiket rendeltetésüknek megfelelően kell gyakorolniuk, illetve teljesíteniük, így különösen a szükséges információt (tájékoztatást) a kellő időben egymás részére megadniuk.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0709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322F6F-31A1-4827-9541-A94E65F0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638"/>
            <a:ext cx="84054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/>
              <a:t>kötelező intézkedés, vagy írásbeli válaszadás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3ACCA3-28F6-466E-8BC2-7F0E94B40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Mvt. 73. § </a:t>
            </a:r>
            <a:r>
              <a:rPr lang="hu-HU" dirty="0"/>
              <a:t>(1) A munkavédelmi képviselőnek (bizottságnak) a 72. § (2) bekezdés c)-e) pontjaiban meghatározott kezdeményezésére a munkáltatónak intézkednie vagy 8 napon belül válaszolnia kell.</a:t>
            </a:r>
          </a:p>
          <a:p>
            <a:r>
              <a:rPr lang="hu-HU" dirty="0"/>
              <a:t>(2) Amennyiben a kezdeményezéssel a munkáltató nem ért egyet, álláspontjának indokait - kivéve az azonnali intézkedést követő esetben - írásban köteles közölni.</a:t>
            </a:r>
          </a:p>
          <a:p>
            <a:r>
              <a:rPr lang="hu-HU" dirty="0"/>
              <a:t>- kollektív munkaügyi vita (?)</a:t>
            </a:r>
          </a:p>
          <a:p>
            <a:pPr marL="0" indent="0">
              <a:buNone/>
            </a:pPr>
            <a:r>
              <a:rPr lang="hu-HU" b="1" dirty="0"/>
              <a:t>Mvt. 74. §</a:t>
            </a:r>
            <a:r>
              <a:rPr lang="hu-HU" dirty="0"/>
              <a:t> A munkavédelmi képviselő (bizottság) munkahelyi munkavédelmi program elkészítésére tehet javaslatot a munkáltató részére. Amennyiben a foglalkoztatáspolitikáért felelős miniszter rendeletében meghatározott munkáltató ezzel nem ért egyet, a munkavédelmi képviselő (bizottság) az Mt.-ben szabályozott kollektív munkaügyi vitát kezdeményezhet.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189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AA91FB-8728-4F44-9F33-97E96183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A védelem közigazgatási formája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2D672B-F96F-4AE3-9BBC-1B09F879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b="1" dirty="0"/>
          </a:p>
          <a:p>
            <a:pPr marL="0" indent="0">
              <a:buNone/>
            </a:pPr>
            <a:r>
              <a:rPr lang="hu-HU" b="1" dirty="0"/>
              <a:t>Mvt. 76. § </a:t>
            </a:r>
            <a:r>
              <a:rPr lang="hu-HU" dirty="0"/>
              <a:t>(1) A munkavédelmi képviselőt (bizottságot) jogai gyakorlása miatt hátrány nem érheti.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82/D. § </a:t>
            </a:r>
            <a:r>
              <a:rPr lang="hu-HU" dirty="0"/>
              <a:t>(1) A munkavédelmi hatóság közigazgatási bírsággal sújtja azt a természetes személyt, aki a szervezett munkavégzés során a munkáltató képviselőjeként a munkavédelmi képviselőt a munkavédelemre vonatkozó szabályban biztosított jogainak gyakorlásában akadályozza, illetve a munkavédelmi képviselővel szemben jogainak gyakorlása miatt hátrányos intézkedést tesz (d) pont).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788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1021A5-6158-4AD7-B1E9-17EC47295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Munkavédelmi képviselő munkajogi védelme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D29986-822C-476D-8124-91BAA676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Mvt. 76.§ (3) Valamennyi munkavédelmi képviselő munkajogi védelmére az Mt. 273. § (1), (2) és (6) bekezdése szerinti szabályokat kell megfelelően alkalmazni azzal, hogy a közvetlen felsőbb szakszervezeti szerven a bizottságot, annak hiányában a munkavédelmi képviselő választás során létrejött választási bizottság tagjait kell érteni.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Ez korábban a munkavállalók közössége volt</a:t>
            </a:r>
          </a:p>
          <a:p>
            <a:pPr marL="0" indent="0">
              <a:buNone/>
            </a:pPr>
            <a:r>
              <a:rPr lang="hu-HU" dirty="0"/>
              <a:t>A választási bizottság „megszűnése” – munkavállalók közössége (megtagadás indokolása?)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irányelv 10 cikk (4) képviselőket nem érheti hátrány a (2) és (3) bekezdésben említett tevékenységük miatt.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8279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E1753B-7B18-4CF7-ABAD-DA5118DD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Mitől hatékony egy védelmi szabály?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408168-30AF-4F0C-9A51-1F9E81345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Eljárás elhúzódás?</a:t>
            </a:r>
          </a:p>
          <a:p>
            <a:r>
              <a:rPr lang="hu-HU" dirty="0"/>
              <a:t>Mi szolgálja a visszatartó erőt?</a:t>
            </a:r>
          </a:p>
          <a:p>
            <a:r>
              <a:rPr lang="hu-HU" dirty="0"/>
              <a:t>Ha az csak utólag érvényesül, akkor az alkalmas-e arra, hogy azt a sérelmes intézkedés előtt megakadályozza?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6298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i="1" dirty="0">
                <a:solidFill>
                  <a:srgbClr val="FFC000"/>
                </a:solidFill>
                <a:latin typeface="Arial" charset="0"/>
                <a:cs typeface="Arial" charset="0"/>
              </a:rPr>
              <a:t>Köszönöm a figyelmet!</a:t>
            </a:r>
          </a:p>
        </p:txBody>
      </p:sp>
      <p:pic>
        <p:nvPicPr>
          <p:cNvPr id="44035" name="Picture 2" descr="C:\Users\Kati\Desktop\Új mappa\P10806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74963" y="1600200"/>
            <a:ext cx="3394075" cy="4525963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F9F5B8-C14F-4827-A5DA-7B0980D7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védelem célja és rendeltetése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2FE649-A319-4FDC-A29C-36548F0B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alapjogi védelem alatt szervezkedés és működés szabadsága</a:t>
            </a:r>
          </a:p>
          <a:p>
            <a:r>
              <a:rPr lang="hu-HU" dirty="0"/>
              <a:t>védelem célja a hátrányos megkülönböztetés megtorlás megelőzése  és ezáltal a zavartalan tevékenység biztosítása</a:t>
            </a:r>
          </a:p>
          <a:p>
            <a:r>
              <a:rPr lang="hu-HU" dirty="0"/>
              <a:t>védelem az egyoldalú munkáltatói intézkedés ellen</a:t>
            </a:r>
          </a:p>
          <a:p>
            <a:r>
              <a:rPr lang="hu-HU" dirty="0"/>
              <a:t>tevékenység miatti retorzióval szembeni védelem</a:t>
            </a:r>
          </a:p>
          <a:p>
            <a:r>
              <a:rPr lang="hu-HU" dirty="0"/>
              <a:t>az érdekképviseleti feladatok zavartalan és folyamatos ellátása</a:t>
            </a:r>
          </a:p>
          <a:p>
            <a:r>
              <a:rPr lang="hu-HU" dirty="0"/>
              <a:t>a szakszervezet alkotmányos funkciói érvényesüljenek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59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500"/>
            <a:ext cx="9144000" cy="10080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dirty="0">
                <a:latin typeface="+mj-ea"/>
                <a:ea typeface="Verdana" pitchFamily="34" charset="0"/>
                <a:cs typeface="Verdana" pitchFamily="34" charset="0"/>
              </a:rPr>
              <a:t>Munkajogi védelem tisztségviselőknek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9388" y="1125538"/>
            <a:ext cx="8640762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Munkajogi védelem: 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felmondáshoz, munkaszerződéstől eltérő foglalkoztatáshoz felettes </a:t>
            </a:r>
            <a:r>
              <a:rPr lang="hu-HU" sz="2600" b="0" dirty="0" err="1">
                <a:solidFill>
                  <a:schemeClr val="tx1"/>
                </a:solidFill>
                <a:latin typeface="Arial" charset="0"/>
              </a:rPr>
              <a:t>szaksz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. szerv egyetértése kell</a:t>
            </a:r>
          </a:p>
          <a:p>
            <a:pPr marL="609600" indent="-609600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Megbízatás idejére, +6 hónapra, ha legalább 1 évig betöltötte</a:t>
            </a:r>
          </a:p>
          <a:p>
            <a:pPr marL="609600" indent="-609600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Korlátozott létszámra:</a:t>
            </a:r>
          </a:p>
          <a:p>
            <a:pPr marL="1066800" lvl="1" indent="-609600">
              <a:spcBef>
                <a:spcPct val="5000"/>
              </a:spcBef>
              <a:spcAft>
                <a:spcPct val="25000"/>
              </a:spcAft>
              <a:defRPr/>
            </a:pPr>
            <a:endParaRPr lang="hu-HU" sz="2600" b="0" dirty="0">
              <a:solidFill>
                <a:schemeClr val="tx1"/>
              </a:solidFill>
              <a:latin typeface="Arial" charset="0"/>
            </a:endParaRPr>
          </a:p>
          <a:p>
            <a:pPr marL="990600" lvl="1" indent="-533400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600" b="0" dirty="0">
              <a:solidFill>
                <a:schemeClr val="tx1"/>
              </a:solidFill>
              <a:latin typeface="Arial" charset="0"/>
            </a:endParaRPr>
          </a:p>
          <a:p>
            <a:pPr marL="990600" lvl="1" indent="-533400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928688" y="3929063"/>
          <a:ext cx="8001000" cy="264795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Munkavállalói létszám</a:t>
                      </a:r>
                      <a:endParaRPr kumimoji="0" lang="hu-H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Védett tisztségviselők száma</a:t>
                      </a:r>
                      <a:endParaRPr kumimoji="0" lang="hu-H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1-500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képviselettel rendelkező szakszervezet legfőbb szerve által kijelölt + 1 fő munkáltatónként.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501-1000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1001-2000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2001-4000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4001-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 fő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14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sz="3600" b="1" dirty="0"/>
              <a:t>Szakszervezeti tisztségviselők védelme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hu-HU" sz="1600" b="1" dirty="0"/>
              <a:t>Tisztségviselő fogalma és számuk</a:t>
            </a:r>
            <a:r>
              <a:rPr lang="hu-HU" sz="1600" dirty="0"/>
              <a:t>: a szakszervezet vezetői, funkciójuk és számuk meghatározása  szakszervezeti autonómia kérdése – a szakszervezet alapszabálya határozza meg szabadon (új Mt.: nem „munkavállalói képviselők” – az új Mt. alkalmazása szempontjából – jelentősége: EU irányelvek átvételénél)</a:t>
            </a:r>
          </a:p>
          <a:p>
            <a:pPr marL="0" indent="0" eaLnBrk="1" hangingPunct="1">
              <a:buFontTx/>
              <a:buNone/>
            </a:pPr>
            <a:r>
              <a:rPr lang="hu-HU" sz="1600" b="1" dirty="0"/>
              <a:t>„Védett”</a:t>
            </a:r>
            <a:r>
              <a:rPr lang="hu-HU" sz="1600" dirty="0"/>
              <a:t> </a:t>
            </a:r>
            <a:r>
              <a:rPr lang="hu-HU" sz="1600" b="1" dirty="0"/>
              <a:t>tisztségviselő fogalma</a:t>
            </a:r>
            <a:r>
              <a:rPr lang="hu-HU" sz="1600" dirty="0"/>
              <a:t>: nem minden szakszervezeti tisztségviselő ún. védett tisztségviselő: az Mt. korlátozza a számukat – a munkáltatóval munkaviszonyban álló munkavállalók átlagos száma alapján (irányadó: naptári év első napja) – önálló telephelyenként számítandó</a:t>
            </a:r>
          </a:p>
          <a:p>
            <a:pPr marL="0" indent="0" eaLnBrk="1" hangingPunct="1">
              <a:buFontTx/>
              <a:buNone/>
            </a:pPr>
            <a:r>
              <a:rPr lang="hu-HU" sz="1600" u="sng" dirty="0"/>
              <a:t>A védelem időtartama: </a:t>
            </a:r>
            <a:r>
              <a:rPr lang="hu-HU" sz="1600" dirty="0"/>
              <a:t>a tisztségviselés ideje alatt (a megválasztás időpontjától akkor is, ha a szakszervezetet még nem jegyezték be), s a tisztség megszűnése után is további hat hónapig, ha legalább egy évig tartott a tisztség</a:t>
            </a:r>
          </a:p>
          <a:p>
            <a:pPr marL="0" indent="0" eaLnBrk="1" hangingPunct="1">
              <a:buFontTx/>
              <a:buNone/>
            </a:pPr>
            <a:r>
              <a:rPr lang="hu-HU" sz="1600" u="sng" dirty="0"/>
              <a:t>Védelem iránya</a:t>
            </a:r>
            <a:r>
              <a:rPr lang="hu-HU" sz="1600" dirty="0"/>
              <a:t>: a munkáltató felmondásával szemben és a munkáltató Mt. 53. § szerinti intézkedése esetén – alapja: a  tisztségviselővel szembeni diszkrimináció elkerülése</a:t>
            </a:r>
          </a:p>
          <a:p>
            <a:pPr marL="0" indent="0" eaLnBrk="1" hangingPunct="1">
              <a:buFontTx/>
              <a:buNone/>
            </a:pPr>
            <a:r>
              <a:rPr lang="hu-HU" sz="1600" u="sng" dirty="0"/>
              <a:t>Védelem módja</a:t>
            </a:r>
            <a:r>
              <a:rPr lang="hu-HU" sz="1600" dirty="0"/>
              <a:t>: előzetes egyetértés kell a felsőbb szakszervezettől (írásbeli tájékoztatástól számított nyolc napon belül (jogvesztő) – </a:t>
            </a:r>
            <a:r>
              <a:rPr lang="hu-HU" sz="1600" dirty="0" err="1"/>
              <a:t>enélkül</a:t>
            </a:r>
            <a:r>
              <a:rPr lang="hu-HU" sz="1600" dirty="0"/>
              <a:t> jogellenes lesz a felmondás</a:t>
            </a:r>
          </a:p>
          <a:p>
            <a:pPr marL="0" indent="0" eaLnBrk="1" hangingPunct="1">
              <a:buFontTx/>
              <a:buNone/>
            </a:pPr>
            <a:r>
              <a:rPr lang="hu-HU" sz="1600" dirty="0"/>
              <a:t>Az </a:t>
            </a:r>
            <a:r>
              <a:rPr lang="hu-HU" sz="1600" u="sng" dirty="0"/>
              <a:t>egyetértés megtagadása esetén</a:t>
            </a:r>
            <a:r>
              <a:rPr lang="hu-HU" sz="1600" dirty="0"/>
              <a:t>: a szakszervezetnek meg kell indokolnia a megtagadást, a munkáltató bírósághoz fordulhat, s a bíróság pótolhatja  ítéletével a szakszervezet beleegyező nyilatkozatát (új </a:t>
            </a:r>
            <a:r>
              <a:rPr lang="hu-HU" sz="1600" dirty="0" err="1"/>
              <a:t>Ptk</a:t>
            </a:r>
            <a:r>
              <a:rPr lang="hu-HU" sz="1600" dirty="0"/>
              <a:t> kifejezetten is lehetővé teszi) – ha rendeltetésellenesen gyakorolta e jogát a szakszervezet (új </a:t>
            </a:r>
            <a:r>
              <a:rPr lang="hu-HU" sz="1600" dirty="0" err="1"/>
              <a:t>Ptk</a:t>
            </a:r>
            <a:r>
              <a:rPr lang="hu-HU" sz="1600" dirty="0"/>
              <a:t>: joggal való visszaélés)</a:t>
            </a:r>
          </a:p>
        </p:txBody>
      </p:sp>
    </p:spTree>
    <p:extLst>
      <p:ext uri="{BB962C8B-B14F-4D97-AF65-F5344CB8AC3E}">
        <p14:creationId xmlns:p14="http://schemas.microsoft.com/office/powerpoint/2010/main" val="49305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Mfv.I.10.584/2016.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Nem jogellenes, ha a választott szakszervezeti tisztséget betöltő személy munkaviszonyának felmondással történő megszüntetéséhez az egyetértést kérő levelet a munkáltató nemcsak a szakszervezet székhelyére, hanem annak elnöke lakcímére is megküldi, aki annak átvételi időpontjára hivatkozik is a szakszervezet nevében küldött válaszlevelében. A nyolc napos válaszadási határidőt ebben az esetben ezen kézbesítési időponttól kellett számítani [Mt. 273. § (6) bekezdés].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71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Mfv.I.10.190/2013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b="1" dirty="0">
              <a:hlinkClick r:id="rId2"/>
            </a:endParaRPr>
          </a:p>
          <a:p>
            <a:r>
              <a:rPr lang="hu-HU" dirty="0"/>
              <a:t>Amennyiben e kötelezettségét oly mértékben túllépve járt el, amely a munkaviszonyban való együttműködést lehetetlenné tette, ez a munkaviszony megszüntetésének jogszerű alapjául szolgálhatott (EBH.2002.678.).</a:t>
            </a:r>
          </a:p>
          <a:p>
            <a:endParaRPr lang="hu-HU" b="1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hu-HU" dirty="0">
                <a:solidFill>
                  <a:schemeClr val="tx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rendkívüli felmondásban foglalt azon indok jogszerű, miszerint a szakszervezet elnöke a jogait nem a jóhiszeműség és a tisztesség követelményeinek megfelelően, a munkáltatóval kölcsönösen együttműködve, a rendeltetésének megfelelően gyakorolta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08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Az elsőfokú bíróság helytállóan jutott arra a következtetésre, hogy az együttműködési kötelezettség megsértésének minősül, </a:t>
            </a:r>
            <a:r>
              <a:rPr lang="hu-HU" b="1" dirty="0"/>
              <a:t>ha a munkavállaló a véleménynyilvánítás jogával élve a munkáltatóval szemben a mértéktartás követelményét mellőzve jár el.</a:t>
            </a:r>
            <a:r>
              <a:rPr lang="hu-HU" dirty="0"/>
              <a:t> Alkalmas lehet ennek megállapítására a szakszervezeti lapban a munkáltató érdekeivel ellentétes, vagy annak személyét súlyosan sértő nyilatkozatok megjelentetése. Az együttműködési kötelezettség körébe tartozik, hogy a munkavállaló ne idézze elő a munkáltató helytelen megítélését. A munkáltatóval szembeni harcra felszólító írások hangneme és az éles kritika nem tükrözi a munkáltatóval való együttműködés készségét.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419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F4BF21-A7D8-4CE0-A8C0-ADA02632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2014. 03.15.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208486-EF7D-40C8-88B4-42D72F81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7. § (2) Ha a joggal való visszaélés munkaviszonyra vonatkozó szabály által megkívánt jognyilatkozat megtagadásában áll és ez a magatartás nyomós közérdeket vagy a másik fél különös méltánylást érdemlő érdekét sérti, a bíróság a jognyilatkozatot ítéletével pótolja, feltéve, hogy az érdeksérelem másképpen nem hárítható el.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 err="1"/>
              <a:t>Mt</a:t>
            </a:r>
            <a:r>
              <a:rPr lang="hu-HU" dirty="0"/>
              <a:t> 273. § (6) a az egyet nem értés tartalmáról nem szól.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0176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1978</Words>
  <Application>Microsoft Office PowerPoint</Application>
  <PresentationFormat>Diavetítés a képernyőre (4:3 oldalarány)</PresentationFormat>
  <Paragraphs>189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3" baseType="lpstr">
      <vt:lpstr>Arial</vt:lpstr>
      <vt:lpstr>Arial Narrow</vt:lpstr>
      <vt:lpstr>Calibri</vt:lpstr>
      <vt:lpstr>Default Theme</vt:lpstr>
      <vt:lpstr>  Korlátok a szakszervezeti tisztségviselő, az üzemi tanácstag és a munkavédelmi képviselő munkaviszonya megszüntetéséhez </vt:lpstr>
      <vt:lpstr>A munkavállaló képviselők védelmének elemei az európai és nemzetközi gyakorlatban </vt:lpstr>
      <vt:lpstr>A védelem célja és rendeltetése</vt:lpstr>
      <vt:lpstr>Munkajogi védelem tisztségviselőknek</vt:lpstr>
      <vt:lpstr>Szakszervezeti tisztségviselők védelme</vt:lpstr>
      <vt:lpstr>Mfv.I.10.584/2016.</vt:lpstr>
      <vt:lpstr>Mfv.I.10.190/2013</vt:lpstr>
      <vt:lpstr>PowerPoint-bemutató</vt:lpstr>
      <vt:lpstr>2014. 03.15. </vt:lpstr>
      <vt:lpstr>Változnia kell-e / változott-e a gyakorlat?</vt:lpstr>
      <vt:lpstr>A bírói gyakorlat nem változott  </vt:lpstr>
      <vt:lpstr>A joggal való visszaélés tilalmának ítélkezési gyakorlata  </vt:lpstr>
      <vt:lpstr>Kommentárok</vt:lpstr>
      <vt:lpstr>Jogkövetkezmény lehet </vt:lpstr>
      <vt:lpstr>Munkavállalói képviselő fogalma</vt:lpstr>
      <vt:lpstr>Kártérítésre kötelezhető a szakszervezet? </vt:lpstr>
      <vt:lpstr>Diszkrimináció elleni védelem </vt:lpstr>
      <vt:lpstr>A munkavállaló képviselők védelmének elemei az európai és nemzetközi gyakorlatban </vt:lpstr>
      <vt:lpstr> Az üzemi tanács elnökének védelme</vt:lpstr>
      <vt:lpstr>PowerPoint-bemutató</vt:lpstr>
      <vt:lpstr>PowerPoint-bemutató</vt:lpstr>
      <vt:lpstr>A munkavédelmi képviselet és jellemzői </vt:lpstr>
      <vt:lpstr>Kit illet meg védelem?</vt:lpstr>
      <vt:lpstr>A képviselő tevékenységének alapjai</vt:lpstr>
      <vt:lpstr>kötelező intézkedés, vagy írásbeli válaszadás </vt:lpstr>
      <vt:lpstr>A védelem közigazgatási formája</vt:lpstr>
      <vt:lpstr>Munkavédelmi képviselő munkajogi védelme </vt:lpstr>
      <vt:lpstr>Mitől hatékony egy védelmi szabály?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Zsolt Győri</dc:creator>
  <cp:lastModifiedBy>Krisztina</cp:lastModifiedBy>
  <cp:revision>61</cp:revision>
  <cp:lastPrinted>2017-03-11T13:44:40Z</cp:lastPrinted>
  <dcterms:created xsi:type="dcterms:W3CDTF">2011-12-06T11:21:33Z</dcterms:created>
  <dcterms:modified xsi:type="dcterms:W3CDTF">2019-11-06T17:02:41Z</dcterms:modified>
</cp:coreProperties>
</file>